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7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716" r:id="rId2"/>
  </p:sldMasterIdLst>
  <p:notesMasterIdLst>
    <p:notesMasterId r:id="rId24"/>
  </p:notesMasterIdLst>
  <p:handoutMasterIdLst>
    <p:handoutMasterId r:id="rId25"/>
  </p:handoutMasterIdLst>
  <p:sldIdLst>
    <p:sldId id="256" r:id="rId3"/>
    <p:sldId id="356" r:id="rId4"/>
    <p:sldId id="334" r:id="rId5"/>
    <p:sldId id="336" r:id="rId6"/>
    <p:sldId id="339" r:id="rId7"/>
    <p:sldId id="346" r:id="rId8"/>
    <p:sldId id="317" r:id="rId9"/>
    <p:sldId id="328" r:id="rId10"/>
    <p:sldId id="332" r:id="rId11"/>
    <p:sldId id="324" r:id="rId12"/>
    <p:sldId id="359" r:id="rId13"/>
    <p:sldId id="347" r:id="rId14"/>
    <p:sldId id="348" r:id="rId15"/>
    <p:sldId id="349" r:id="rId16"/>
    <p:sldId id="350" r:id="rId17"/>
    <p:sldId id="354" r:id="rId18"/>
    <p:sldId id="351" r:id="rId19"/>
    <p:sldId id="352" r:id="rId20"/>
    <p:sldId id="357" r:id="rId21"/>
    <p:sldId id="358" r:id="rId22"/>
    <p:sldId id="273" r:id="rId23"/>
  </p:sldIdLst>
  <p:sldSz cx="9144000" cy="6858000" type="screen4x3"/>
  <p:notesSz cx="6669088" cy="97536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8C93"/>
    <a:srgbClr val="97CBD1"/>
    <a:srgbClr val="00005C"/>
    <a:srgbClr val="E7F3F4"/>
    <a:srgbClr val="FF3300"/>
    <a:srgbClr val="FFD319"/>
    <a:srgbClr val="00002E"/>
    <a:srgbClr val="000068"/>
    <a:srgbClr val="000048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09" autoAdjust="0"/>
    <p:restoredTop sz="77986" autoAdjust="0"/>
  </p:normalViewPr>
  <p:slideViewPr>
    <p:cSldViewPr>
      <p:cViewPr>
        <p:scale>
          <a:sx n="100" d="100"/>
          <a:sy n="100" d="100"/>
        </p:scale>
        <p:origin x="-109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AB6309-7F7D-49C5-B37F-72B3B50EC970}" type="doc">
      <dgm:prSet loTypeId="urn:microsoft.com/office/officeart/2005/8/layout/vList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ACF67A4D-9E88-45B5-9F81-BBA0D9D0DF6E}">
      <dgm:prSet custT="1"/>
      <dgm:spPr>
        <a:gradFill rotWithShape="0">
          <a:gsLst>
            <a:gs pos="0">
              <a:srgbClr val="3C8C93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pPr algn="l" rtl="0"/>
          <a:endParaRPr lang="bg-BG" sz="2000" b="1" dirty="0" smtClean="0">
            <a:solidFill>
              <a:schemeClr val="accent5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algn="ctr"/>
          <a:r>
            <a:rPr lang="ru-RU" sz="2000" b="1" dirty="0" smtClean="0">
              <a:solidFill>
                <a:schemeClr val="accent5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Установените СУК за ОП са в съответствие с изискванията на разпоредбите на регламентите на Съвета и на ЕК </a:t>
          </a:r>
          <a:endParaRPr lang="bg-BG" sz="1500" b="1" dirty="0">
            <a:solidFill>
              <a:schemeClr val="accent5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D104502-7BB7-4DF7-813A-2DD4FFC33A16}" type="parTrans" cxnId="{6B031747-558C-4BFF-94EE-DB5FE9996E95}">
      <dgm:prSet/>
      <dgm:spPr/>
      <dgm:t>
        <a:bodyPr/>
        <a:lstStyle/>
        <a:p>
          <a:endParaRPr lang="bg-BG"/>
        </a:p>
      </dgm:t>
    </dgm:pt>
    <dgm:pt modelId="{EAF2D743-7553-471C-B0FE-E05703E7AFD8}" type="sibTrans" cxnId="{6B031747-558C-4BFF-94EE-DB5FE9996E95}">
      <dgm:prSet/>
      <dgm:spPr/>
      <dgm:t>
        <a:bodyPr/>
        <a:lstStyle/>
        <a:p>
          <a:endParaRPr lang="bg-BG"/>
        </a:p>
      </dgm:t>
    </dgm:pt>
    <dgm:pt modelId="{FE99C4C8-7A6C-452D-9A7B-965A8B56A87A}">
      <dgm:prSet custT="1"/>
      <dgm:spPr>
        <a:gradFill rotWithShape="0">
          <a:gsLst>
            <a:gs pos="0">
              <a:srgbClr val="3C8C93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pPr algn="ctr" rtl="0"/>
          <a:r>
            <a:rPr lang="ru-RU" sz="2000" b="1" dirty="0" smtClean="0">
              <a:solidFill>
                <a:schemeClr val="accent5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 установените слабости и грешки са предприети коригиращи действия и са направени финансови корекции</a:t>
          </a:r>
          <a:endParaRPr lang="bg-BG" sz="2000" b="1" dirty="0" smtClean="0">
            <a:solidFill>
              <a:schemeClr val="accent5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algn="ctr" rtl="0"/>
          <a:endParaRPr lang="bg-BG" sz="2000" b="1" dirty="0">
            <a:solidFill>
              <a:schemeClr val="accent5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643DD12-5599-4656-8F0C-D52388898E54}" type="parTrans" cxnId="{56798048-56D7-44B3-8C5E-48AE9641CED9}">
      <dgm:prSet/>
      <dgm:spPr/>
      <dgm:t>
        <a:bodyPr/>
        <a:lstStyle/>
        <a:p>
          <a:endParaRPr lang="bg-BG"/>
        </a:p>
      </dgm:t>
    </dgm:pt>
    <dgm:pt modelId="{41B87A49-E262-4963-8087-2777571078DA}" type="sibTrans" cxnId="{56798048-56D7-44B3-8C5E-48AE9641CED9}">
      <dgm:prSet/>
      <dgm:spPr/>
      <dgm:t>
        <a:bodyPr/>
        <a:lstStyle/>
        <a:p>
          <a:endParaRPr lang="bg-BG"/>
        </a:p>
      </dgm:t>
    </dgm:pt>
    <dgm:pt modelId="{228ADB57-BBA8-4C17-B420-D63A671C9D12}" type="pres">
      <dgm:prSet presAssocID="{89AB6309-7F7D-49C5-B37F-72B3B50EC97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12630365-05AC-4C1C-94FF-259A5F68E4B7}" type="pres">
      <dgm:prSet presAssocID="{ACF67A4D-9E88-45B5-9F81-BBA0D9D0DF6E}" presName="parentText" presStyleLbl="node1" presStyleIdx="0" presStyleCnt="2" custScaleY="131850" custLinFactY="-36920" custLinFactNeighborX="87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AFEEEF09-E754-49D6-970B-BFE0397CF862}" type="pres">
      <dgm:prSet presAssocID="{EAF2D743-7553-471C-B0FE-E05703E7AFD8}" presName="spacer" presStyleCnt="0"/>
      <dgm:spPr/>
    </dgm:pt>
    <dgm:pt modelId="{365F5593-1D6F-4B4D-A1E5-49850F8BA280}" type="pres">
      <dgm:prSet presAssocID="{FE99C4C8-7A6C-452D-9A7B-965A8B56A87A}" presName="parentText" presStyleLbl="node1" presStyleIdx="1" presStyleCnt="2" custScaleY="144650" custLinFactY="-6619" custLinFactNeighborX="87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EFB82DAC-0579-446A-9038-E7B790B4C6E8}" type="presOf" srcId="{ACF67A4D-9E88-45B5-9F81-BBA0D9D0DF6E}" destId="{12630365-05AC-4C1C-94FF-259A5F68E4B7}" srcOrd="0" destOrd="0" presId="urn:microsoft.com/office/officeart/2005/8/layout/vList2"/>
    <dgm:cxn modelId="{56798048-56D7-44B3-8C5E-48AE9641CED9}" srcId="{89AB6309-7F7D-49C5-B37F-72B3B50EC970}" destId="{FE99C4C8-7A6C-452D-9A7B-965A8B56A87A}" srcOrd="1" destOrd="0" parTransId="{2643DD12-5599-4656-8F0C-D52388898E54}" sibTransId="{41B87A49-E262-4963-8087-2777571078DA}"/>
    <dgm:cxn modelId="{6B031747-558C-4BFF-94EE-DB5FE9996E95}" srcId="{89AB6309-7F7D-49C5-B37F-72B3B50EC970}" destId="{ACF67A4D-9E88-45B5-9F81-BBA0D9D0DF6E}" srcOrd="0" destOrd="0" parTransId="{CD104502-7BB7-4DF7-813A-2DD4FFC33A16}" sibTransId="{EAF2D743-7553-471C-B0FE-E05703E7AFD8}"/>
    <dgm:cxn modelId="{1A784887-710C-4A59-B73E-D67D537AD8BC}" type="presOf" srcId="{89AB6309-7F7D-49C5-B37F-72B3B50EC970}" destId="{228ADB57-BBA8-4C17-B420-D63A671C9D12}" srcOrd="0" destOrd="0" presId="urn:microsoft.com/office/officeart/2005/8/layout/vList2"/>
    <dgm:cxn modelId="{1E842033-78C6-4585-B3AB-022533C0C3A8}" type="presOf" srcId="{FE99C4C8-7A6C-452D-9A7B-965A8B56A87A}" destId="{365F5593-1D6F-4B4D-A1E5-49850F8BA280}" srcOrd="0" destOrd="0" presId="urn:microsoft.com/office/officeart/2005/8/layout/vList2"/>
    <dgm:cxn modelId="{2109A327-9565-41BE-A9CD-460802370DE1}" type="presParOf" srcId="{228ADB57-BBA8-4C17-B420-D63A671C9D12}" destId="{12630365-05AC-4C1C-94FF-259A5F68E4B7}" srcOrd="0" destOrd="0" presId="urn:microsoft.com/office/officeart/2005/8/layout/vList2"/>
    <dgm:cxn modelId="{E1AAC4DC-F655-4665-9E7B-3FE03C0B8128}" type="presParOf" srcId="{228ADB57-BBA8-4C17-B420-D63A671C9D12}" destId="{AFEEEF09-E754-49D6-970B-BFE0397CF862}" srcOrd="1" destOrd="0" presId="urn:microsoft.com/office/officeart/2005/8/layout/vList2"/>
    <dgm:cxn modelId="{BA16F850-E083-4F78-9767-014D09B3D99C}" type="presParOf" srcId="{228ADB57-BBA8-4C17-B420-D63A671C9D12}" destId="{365F5593-1D6F-4B4D-A1E5-49850F8BA28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735B07-8A57-44D8-8322-CF2295FFF9B5}" type="doc">
      <dgm:prSet loTypeId="urn:microsoft.com/office/officeart/2005/8/layout/vList5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13311377-6A9F-4507-8E10-120FE71713CE}">
      <dgm:prSet custT="1"/>
      <dgm:spPr>
        <a:gradFill rotWithShape="0">
          <a:gsLst>
            <a:gs pos="0">
              <a:schemeClr val="accent1">
                <a:lumMod val="5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pPr rtl="0"/>
          <a:r>
            <a:rPr lang="bg-BG" sz="2400" b="1" dirty="0" smtClean="0">
              <a:solidFill>
                <a:schemeClr val="accent1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Първи програмен период </a:t>
          </a:r>
          <a:endParaRPr lang="bg-BG" sz="2400" b="1" dirty="0">
            <a:solidFill>
              <a:schemeClr val="accent1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B1C4DDA-60FE-4DCF-9D74-F7219EFFC5B4}" type="parTrans" cxnId="{AB79AC2F-60EA-46F4-A674-9A64AAE3DB11}">
      <dgm:prSet/>
      <dgm:spPr/>
      <dgm:t>
        <a:bodyPr/>
        <a:lstStyle/>
        <a:p>
          <a:endParaRPr lang="bg-BG"/>
        </a:p>
      </dgm:t>
    </dgm:pt>
    <dgm:pt modelId="{EAEC2147-7BC5-448D-934D-6D76BC4F0F18}" type="sibTrans" cxnId="{AB79AC2F-60EA-46F4-A674-9A64AAE3DB11}">
      <dgm:prSet/>
      <dgm:spPr/>
      <dgm:t>
        <a:bodyPr/>
        <a:lstStyle/>
        <a:p>
          <a:endParaRPr lang="bg-BG"/>
        </a:p>
      </dgm:t>
    </dgm:pt>
    <dgm:pt modelId="{2809B367-1B28-4B3B-B008-AE17AC420CA0}">
      <dgm:prSet custT="1"/>
      <dgm:spPr>
        <a:solidFill>
          <a:srgbClr val="E7F3F4">
            <a:alpha val="90000"/>
          </a:srgbClr>
        </a:solidFill>
      </dgm:spPr>
      <dgm:t>
        <a:bodyPr/>
        <a:lstStyle/>
        <a:p>
          <a:pPr rtl="0"/>
          <a:r>
            <a:rPr lang="bg-BG" sz="2200" b="1" i="0" dirty="0" smtClean="0">
              <a:solidFill>
                <a:schemeClr val="accent5">
                  <a:lumMod val="25000"/>
                </a:schemeClr>
              </a:solidFill>
              <a:effectLst/>
            </a:rPr>
            <a:t>Учене в движение</a:t>
          </a:r>
          <a:endParaRPr lang="bg-BG" sz="2200" b="1" i="0" dirty="0">
            <a:solidFill>
              <a:schemeClr val="accent5">
                <a:lumMod val="25000"/>
              </a:schemeClr>
            </a:solidFill>
            <a:effectLst/>
          </a:endParaRPr>
        </a:p>
      </dgm:t>
    </dgm:pt>
    <dgm:pt modelId="{E8092A97-2F87-4BB5-A507-965C8409580C}" type="parTrans" cxnId="{4A910529-474F-4912-BF37-D6A1DCC4EEFC}">
      <dgm:prSet/>
      <dgm:spPr/>
      <dgm:t>
        <a:bodyPr/>
        <a:lstStyle/>
        <a:p>
          <a:endParaRPr lang="bg-BG"/>
        </a:p>
      </dgm:t>
    </dgm:pt>
    <dgm:pt modelId="{C3604926-7E17-45C6-A334-B56FAD48A121}" type="sibTrans" cxnId="{4A910529-474F-4912-BF37-D6A1DCC4EEFC}">
      <dgm:prSet/>
      <dgm:spPr/>
      <dgm:t>
        <a:bodyPr/>
        <a:lstStyle/>
        <a:p>
          <a:endParaRPr lang="bg-BG"/>
        </a:p>
      </dgm:t>
    </dgm:pt>
    <dgm:pt modelId="{FC5F8AA7-E80F-4ED5-8D8F-995224B1B548}">
      <dgm:prSet custT="1"/>
      <dgm:spPr>
        <a:gradFill rotWithShape="0">
          <a:gsLst>
            <a:gs pos="0">
              <a:schemeClr val="accent1">
                <a:lumMod val="5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pPr rtl="0"/>
          <a:r>
            <a:rPr lang="bg-BG" sz="2400" b="1" dirty="0" smtClean="0">
              <a:solidFill>
                <a:schemeClr val="accent1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Доброто програмиране</a:t>
          </a:r>
          <a:endParaRPr lang="bg-BG" sz="2400" b="1" dirty="0">
            <a:solidFill>
              <a:schemeClr val="accent1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DF36825-3E5B-493E-8598-58B2EE3F5A64}" type="parTrans" cxnId="{2D6D22A6-873D-4F98-9DD7-ADFD474079F9}">
      <dgm:prSet/>
      <dgm:spPr/>
      <dgm:t>
        <a:bodyPr/>
        <a:lstStyle/>
        <a:p>
          <a:endParaRPr lang="bg-BG"/>
        </a:p>
      </dgm:t>
    </dgm:pt>
    <dgm:pt modelId="{E24733B8-DC7F-4DEC-B70B-21DC254396C4}" type="sibTrans" cxnId="{2D6D22A6-873D-4F98-9DD7-ADFD474079F9}">
      <dgm:prSet/>
      <dgm:spPr/>
      <dgm:t>
        <a:bodyPr/>
        <a:lstStyle/>
        <a:p>
          <a:endParaRPr lang="bg-BG"/>
        </a:p>
      </dgm:t>
    </dgm:pt>
    <dgm:pt modelId="{3045A37F-B1B2-4B7A-9995-A3739189E55A}">
      <dgm:prSet custT="1"/>
      <dgm:spPr>
        <a:solidFill>
          <a:srgbClr val="E7F3F4">
            <a:alpha val="89804"/>
          </a:srgbClr>
        </a:solidFill>
      </dgm:spPr>
      <dgm:t>
        <a:bodyPr/>
        <a:lstStyle/>
        <a:p>
          <a:pPr rtl="0"/>
          <a:r>
            <a:rPr lang="bg-BG" sz="2200" b="1" dirty="0" smtClean="0">
              <a:solidFill>
                <a:schemeClr val="accent5">
                  <a:lumMod val="25000"/>
                </a:schemeClr>
              </a:solidFill>
            </a:rPr>
            <a:t>Предпоставка за успешно изпълнение</a:t>
          </a:r>
          <a:r>
            <a:rPr lang="en-US" sz="2200" b="1" dirty="0" smtClean="0">
              <a:solidFill>
                <a:schemeClr val="accent5">
                  <a:lumMod val="25000"/>
                </a:schemeClr>
              </a:solidFill>
            </a:rPr>
            <a:t> </a:t>
          </a:r>
          <a:endParaRPr lang="bg-BG" sz="2200" b="1" dirty="0">
            <a:solidFill>
              <a:schemeClr val="accent5">
                <a:lumMod val="25000"/>
              </a:schemeClr>
            </a:solidFill>
          </a:endParaRPr>
        </a:p>
      </dgm:t>
    </dgm:pt>
    <dgm:pt modelId="{A9767ADC-982E-40D3-8AA8-896514F67614}" type="parTrans" cxnId="{89784C40-3147-4DAA-AF3D-B0665A2A3628}">
      <dgm:prSet/>
      <dgm:spPr/>
      <dgm:t>
        <a:bodyPr/>
        <a:lstStyle/>
        <a:p>
          <a:endParaRPr lang="bg-BG"/>
        </a:p>
      </dgm:t>
    </dgm:pt>
    <dgm:pt modelId="{AD525BB1-1BCE-4B4D-AE65-60BC4216AD24}" type="sibTrans" cxnId="{89784C40-3147-4DAA-AF3D-B0665A2A3628}">
      <dgm:prSet/>
      <dgm:spPr/>
      <dgm:t>
        <a:bodyPr/>
        <a:lstStyle/>
        <a:p>
          <a:endParaRPr lang="bg-BG"/>
        </a:p>
      </dgm:t>
    </dgm:pt>
    <dgm:pt modelId="{38E326E1-CCE6-49E1-B969-9F99BDEA5BA0}">
      <dgm:prSet custT="1"/>
      <dgm:spPr>
        <a:gradFill rotWithShape="0">
          <a:gsLst>
            <a:gs pos="0">
              <a:schemeClr val="accent1">
                <a:lumMod val="5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pPr rtl="0"/>
          <a:r>
            <a:rPr lang="bg-BG" sz="2400" b="1" dirty="0" smtClean="0">
              <a:solidFill>
                <a:schemeClr val="accent1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Акцент върху реформите</a:t>
          </a:r>
          <a:endParaRPr lang="bg-BG" sz="2400" b="1" dirty="0">
            <a:solidFill>
              <a:schemeClr val="accent1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792627D-4B36-4BF8-928F-0D5DCCD9362A}" type="parTrans" cxnId="{D52ED716-0A71-4901-B9BC-3E67BB296C69}">
      <dgm:prSet/>
      <dgm:spPr/>
      <dgm:t>
        <a:bodyPr/>
        <a:lstStyle/>
        <a:p>
          <a:endParaRPr lang="bg-BG"/>
        </a:p>
      </dgm:t>
    </dgm:pt>
    <dgm:pt modelId="{8B9CFD4E-06D9-42BE-8262-2ACC6C3B1920}" type="sibTrans" cxnId="{D52ED716-0A71-4901-B9BC-3E67BB296C69}">
      <dgm:prSet/>
      <dgm:spPr/>
      <dgm:t>
        <a:bodyPr/>
        <a:lstStyle/>
        <a:p>
          <a:endParaRPr lang="bg-BG"/>
        </a:p>
      </dgm:t>
    </dgm:pt>
    <dgm:pt modelId="{33098324-11E7-4E70-B084-1B51E0A552BA}">
      <dgm:prSet custT="1"/>
      <dgm:spPr/>
      <dgm:t>
        <a:bodyPr/>
        <a:lstStyle/>
        <a:p>
          <a:pPr rtl="0"/>
          <a:r>
            <a:rPr lang="bg-BG" sz="2200" b="1" dirty="0" smtClean="0">
              <a:solidFill>
                <a:schemeClr val="accent5">
                  <a:lumMod val="25000"/>
                </a:schemeClr>
              </a:solidFill>
            </a:rPr>
            <a:t>Реформи в ключови сектори</a:t>
          </a:r>
          <a:endParaRPr lang="bg-BG" sz="2200" b="1" dirty="0">
            <a:solidFill>
              <a:schemeClr val="accent5">
                <a:lumMod val="25000"/>
              </a:schemeClr>
            </a:solidFill>
          </a:endParaRPr>
        </a:p>
      </dgm:t>
    </dgm:pt>
    <dgm:pt modelId="{B9F8ADDB-43FF-40C4-B03E-42D3E0F01BBA}" type="parTrans" cxnId="{09F1FC75-6812-4D39-B398-E66D0061FE7E}">
      <dgm:prSet/>
      <dgm:spPr/>
      <dgm:t>
        <a:bodyPr/>
        <a:lstStyle/>
        <a:p>
          <a:endParaRPr lang="bg-BG"/>
        </a:p>
      </dgm:t>
    </dgm:pt>
    <dgm:pt modelId="{3FEA3A45-58DA-456C-AE41-20B09FEDB7B1}" type="sibTrans" cxnId="{09F1FC75-6812-4D39-B398-E66D0061FE7E}">
      <dgm:prSet/>
      <dgm:spPr/>
      <dgm:t>
        <a:bodyPr/>
        <a:lstStyle/>
        <a:p>
          <a:endParaRPr lang="bg-BG"/>
        </a:p>
      </dgm:t>
    </dgm:pt>
    <dgm:pt modelId="{EEA76989-AAB5-4711-8B70-76B552883AF1}">
      <dgm:prSet custT="1"/>
      <dgm:spPr>
        <a:gradFill rotWithShape="0">
          <a:gsLst>
            <a:gs pos="0">
              <a:schemeClr val="accent1">
                <a:lumMod val="5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pPr rtl="0"/>
          <a:r>
            <a:rPr lang="bg-BG" sz="2400" b="1" dirty="0" smtClean="0">
              <a:solidFill>
                <a:schemeClr val="accent1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Добър диалог с партньорите</a:t>
          </a:r>
          <a:endParaRPr lang="bg-BG" sz="2400" b="1" dirty="0">
            <a:solidFill>
              <a:schemeClr val="accent1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546C9BF-7E10-43F0-A902-F661DB9F7A9A}" type="parTrans" cxnId="{559FE849-A71B-4BAE-A617-42972BABA9D6}">
      <dgm:prSet/>
      <dgm:spPr/>
      <dgm:t>
        <a:bodyPr/>
        <a:lstStyle/>
        <a:p>
          <a:endParaRPr lang="bg-BG"/>
        </a:p>
      </dgm:t>
    </dgm:pt>
    <dgm:pt modelId="{6981CBF5-F916-40B1-8CD8-365A0F237426}" type="sibTrans" cxnId="{559FE849-A71B-4BAE-A617-42972BABA9D6}">
      <dgm:prSet/>
      <dgm:spPr/>
      <dgm:t>
        <a:bodyPr/>
        <a:lstStyle/>
        <a:p>
          <a:endParaRPr lang="bg-BG"/>
        </a:p>
      </dgm:t>
    </dgm:pt>
    <dgm:pt modelId="{01108F85-31AD-4851-9896-CB80B785EC8C}">
      <dgm:prSet custT="1"/>
      <dgm:spPr/>
      <dgm:t>
        <a:bodyPr/>
        <a:lstStyle/>
        <a:p>
          <a:pPr rtl="0"/>
          <a:r>
            <a:rPr lang="bg-BG" sz="2200" b="1" i="0" dirty="0" smtClean="0">
              <a:solidFill>
                <a:schemeClr val="accent5">
                  <a:lumMod val="25000"/>
                </a:schemeClr>
              </a:solidFill>
              <a:effectLst/>
            </a:rPr>
            <a:t>На всички етапи – програмиране, изпълнение и наблюдение</a:t>
          </a:r>
          <a:endParaRPr lang="bg-BG" sz="2200" b="1" i="0" dirty="0">
            <a:solidFill>
              <a:schemeClr val="accent5">
                <a:lumMod val="25000"/>
              </a:schemeClr>
            </a:solidFill>
            <a:effectLst/>
          </a:endParaRPr>
        </a:p>
      </dgm:t>
    </dgm:pt>
    <dgm:pt modelId="{42420D8E-DE09-4FA6-B17E-C816C0DB5949}" type="parTrans" cxnId="{74599BF6-B7A2-418C-A25A-595126AAD3AB}">
      <dgm:prSet/>
      <dgm:spPr/>
      <dgm:t>
        <a:bodyPr/>
        <a:lstStyle/>
        <a:p>
          <a:endParaRPr lang="bg-BG"/>
        </a:p>
      </dgm:t>
    </dgm:pt>
    <dgm:pt modelId="{C71D2C44-64FE-41D9-B6CE-1BBEFD767401}" type="sibTrans" cxnId="{74599BF6-B7A2-418C-A25A-595126AAD3AB}">
      <dgm:prSet/>
      <dgm:spPr/>
      <dgm:t>
        <a:bodyPr/>
        <a:lstStyle/>
        <a:p>
          <a:endParaRPr lang="bg-BG"/>
        </a:p>
      </dgm:t>
    </dgm:pt>
    <dgm:pt modelId="{E75747FB-8A18-4EF9-A80F-175AE7A748C9}">
      <dgm:prSet custT="1"/>
      <dgm:spPr>
        <a:gradFill rotWithShape="0">
          <a:gsLst>
            <a:gs pos="0">
              <a:schemeClr val="accent1">
                <a:lumMod val="5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pPr rtl="0"/>
          <a:r>
            <a:rPr lang="bg-BG" sz="2400" b="1" dirty="0" smtClean="0">
              <a:solidFill>
                <a:schemeClr val="accent1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Липса на доверие между отделните органи </a:t>
          </a:r>
          <a:endParaRPr lang="bg-BG" sz="2400" b="1" dirty="0">
            <a:solidFill>
              <a:schemeClr val="accent1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D0A47D8-FEC6-426B-B037-F651C21B2732}" type="parTrans" cxnId="{659A8CC6-6E4A-418D-B1FF-B86A8E06E17E}">
      <dgm:prSet/>
      <dgm:spPr/>
      <dgm:t>
        <a:bodyPr/>
        <a:lstStyle/>
        <a:p>
          <a:endParaRPr lang="bg-BG"/>
        </a:p>
      </dgm:t>
    </dgm:pt>
    <dgm:pt modelId="{14D8FE5E-ED8A-4E65-B8D0-59E59EE96955}" type="sibTrans" cxnId="{659A8CC6-6E4A-418D-B1FF-B86A8E06E17E}">
      <dgm:prSet/>
      <dgm:spPr/>
      <dgm:t>
        <a:bodyPr/>
        <a:lstStyle/>
        <a:p>
          <a:endParaRPr lang="bg-BG"/>
        </a:p>
      </dgm:t>
    </dgm:pt>
    <dgm:pt modelId="{DF1E732D-0F99-4BCC-8B69-E82CFB5CB4B9}">
      <dgm:prSet custT="1"/>
      <dgm:spPr/>
      <dgm:t>
        <a:bodyPr/>
        <a:lstStyle/>
        <a:p>
          <a:pPr rtl="0"/>
          <a:r>
            <a:rPr lang="bg-BG" sz="2200" b="1" i="0" dirty="0" smtClean="0">
              <a:solidFill>
                <a:schemeClr val="accent5">
                  <a:lumMod val="25000"/>
                </a:schemeClr>
              </a:solidFill>
              <a:effectLst/>
            </a:rPr>
            <a:t>Дублиране на контроли</a:t>
          </a:r>
          <a:endParaRPr lang="bg-BG" sz="2200" b="1" i="0" dirty="0">
            <a:solidFill>
              <a:schemeClr val="accent5">
                <a:lumMod val="25000"/>
              </a:schemeClr>
            </a:solidFill>
            <a:effectLst/>
          </a:endParaRPr>
        </a:p>
      </dgm:t>
    </dgm:pt>
    <dgm:pt modelId="{92E10B98-AA00-4A67-836A-0721DFDC20C5}" type="parTrans" cxnId="{7EBE2D70-8013-478F-9AEC-DB4C06C6664D}">
      <dgm:prSet/>
      <dgm:spPr/>
      <dgm:t>
        <a:bodyPr/>
        <a:lstStyle/>
        <a:p>
          <a:endParaRPr lang="bg-BG"/>
        </a:p>
      </dgm:t>
    </dgm:pt>
    <dgm:pt modelId="{E515F52E-AA5A-4B4F-9CF4-1B89068667F7}" type="sibTrans" cxnId="{7EBE2D70-8013-478F-9AEC-DB4C06C6664D}">
      <dgm:prSet/>
      <dgm:spPr/>
      <dgm:t>
        <a:bodyPr/>
        <a:lstStyle/>
        <a:p>
          <a:endParaRPr lang="bg-BG"/>
        </a:p>
      </dgm:t>
    </dgm:pt>
    <dgm:pt modelId="{31649C01-A5BB-40ED-9E45-C86FF08AEDDB}" type="pres">
      <dgm:prSet presAssocID="{6B735B07-8A57-44D8-8322-CF2295FFF9B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B81D0E8D-3C06-444D-8A0A-FC0C95178489}" type="pres">
      <dgm:prSet presAssocID="{13311377-6A9F-4507-8E10-120FE71713CE}" presName="linNode" presStyleCnt="0"/>
      <dgm:spPr/>
    </dgm:pt>
    <dgm:pt modelId="{B1A8E4B8-52E9-45E6-AC57-184F94CBF216}" type="pres">
      <dgm:prSet presAssocID="{13311377-6A9F-4507-8E10-120FE71713CE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A9E94BC7-F320-44CC-8358-0720A563B131}" type="pres">
      <dgm:prSet presAssocID="{13311377-6A9F-4507-8E10-120FE71713CE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03733EF5-D700-4398-814C-C7960D142A38}" type="pres">
      <dgm:prSet presAssocID="{EAEC2147-7BC5-448D-934D-6D76BC4F0F18}" presName="sp" presStyleCnt="0"/>
      <dgm:spPr/>
    </dgm:pt>
    <dgm:pt modelId="{46A436CC-6049-439E-A078-9D158D4DE786}" type="pres">
      <dgm:prSet presAssocID="{FC5F8AA7-E80F-4ED5-8D8F-995224B1B548}" presName="linNode" presStyleCnt="0"/>
      <dgm:spPr/>
    </dgm:pt>
    <dgm:pt modelId="{05565F2B-0D6B-46E9-A806-42B7D2E37A25}" type="pres">
      <dgm:prSet presAssocID="{FC5F8AA7-E80F-4ED5-8D8F-995224B1B548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D6B61EF0-A00E-40F4-9883-6043D16C87E2}" type="pres">
      <dgm:prSet presAssocID="{FC5F8AA7-E80F-4ED5-8D8F-995224B1B548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17306E72-4B7C-45AB-9438-517BD56D3ED5}" type="pres">
      <dgm:prSet presAssocID="{E24733B8-DC7F-4DEC-B70B-21DC254396C4}" presName="sp" presStyleCnt="0"/>
      <dgm:spPr/>
    </dgm:pt>
    <dgm:pt modelId="{5F2E6B24-2D03-4CE5-A9DD-3155937DB202}" type="pres">
      <dgm:prSet presAssocID="{38E326E1-CCE6-49E1-B969-9F99BDEA5BA0}" presName="linNode" presStyleCnt="0"/>
      <dgm:spPr/>
    </dgm:pt>
    <dgm:pt modelId="{0892283E-010E-41E7-AF5C-2EC4337D960C}" type="pres">
      <dgm:prSet presAssocID="{38E326E1-CCE6-49E1-B969-9F99BDEA5BA0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29AF80B8-3FFF-445E-88F0-A39F4B1A8AE3}" type="pres">
      <dgm:prSet presAssocID="{38E326E1-CCE6-49E1-B969-9F99BDEA5BA0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BEA48365-430A-4F3C-BD17-71CA9540B8A3}" type="pres">
      <dgm:prSet presAssocID="{8B9CFD4E-06D9-42BE-8262-2ACC6C3B1920}" presName="sp" presStyleCnt="0"/>
      <dgm:spPr/>
    </dgm:pt>
    <dgm:pt modelId="{737A9EC7-24F4-4F10-A2B0-D0B321BC4F10}" type="pres">
      <dgm:prSet presAssocID="{EEA76989-AAB5-4711-8B70-76B552883AF1}" presName="linNode" presStyleCnt="0"/>
      <dgm:spPr/>
    </dgm:pt>
    <dgm:pt modelId="{4E8BC765-9642-4AD4-89C1-BE5BBA3B6F90}" type="pres">
      <dgm:prSet presAssocID="{EEA76989-AAB5-4711-8B70-76B552883AF1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97ED3DF7-F98F-4AF6-9A0F-F136A74CE5F4}" type="pres">
      <dgm:prSet presAssocID="{EEA76989-AAB5-4711-8B70-76B552883AF1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1D27C78-5757-4379-8FB8-3F29C726F5A8}" type="pres">
      <dgm:prSet presAssocID="{6981CBF5-F916-40B1-8CD8-365A0F237426}" presName="sp" presStyleCnt="0"/>
      <dgm:spPr/>
    </dgm:pt>
    <dgm:pt modelId="{70EDDB8E-2C98-4D3F-AE7C-071873EFBFE8}" type="pres">
      <dgm:prSet presAssocID="{E75747FB-8A18-4EF9-A80F-175AE7A748C9}" presName="linNode" presStyleCnt="0"/>
      <dgm:spPr/>
    </dgm:pt>
    <dgm:pt modelId="{18EA6261-1E56-411F-BBC5-1AE1682191B2}" type="pres">
      <dgm:prSet presAssocID="{E75747FB-8A18-4EF9-A80F-175AE7A748C9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773E5117-B619-4058-9C8C-3A92FBF0B5FA}" type="pres">
      <dgm:prSet presAssocID="{E75747FB-8A18-4EF9-A80F-175AE7A748C9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7FD0C698-5A65-4101-976B-7E133995525F}" type="presOf" srcId="{E75747FB-8A18-4EF9-A80F-175AE7A748C9}" destId="{18EA6261-1E56-411F-BBC5-1AE1682191B2}" srcOrd="0" destOrd="0" presId="urn:microsoft.com/office/officeart/2005/8/layout/vList5"/>
    <dgm:cxn modelId="{2D6D22A6-873D-4F98-9DD7-ADFD474079F9}" srcId="{6B735B07-8A57-44D8-8322-CF2295FFF9B5}" destId="{FC5F8AA7-E80F-4ED5-8D8F-995224B1B548}" srcOrd="1" destOrd="0" parTransId="{8DF36825-3E5B-493E-8598-58B2EE3F5A64}" sibTransId="{E24733B8-DC7F-4DEC-B70B-21DC254396C4}"/>
    <dgm:cxn modelId="{D52ED716-0A71-4901-B9BC-3E67BB296C69}" srcId="{6B735B07-8A57-44D8-8322-CF2295FFF9B5}" destId="{38E326E1-CCE6-49E1-B969-9F99BDEA5BA0}" srcOrd="2" destOrd="0" parTransId="{B792627D-4B36-4BF8-928F-0D5DCCD9362A}" sibTransId="{8B9CFD4E-06D9-42BE-8262-2ACC6C3B1920}"/>
    <dgm:cxn modelId="{74599BF6-B7A2-418C-A25A-595126AAD3AB}" srcId="{EEA76989-AAB5-4711-8B70-76B552883AF1}" destId="{01108F85-31AD-4851-9896-CB80B785EC8C}" srcOrd="0" destOrd="0" parTransId="{42420D8E-DE09-4FA6-B17E-C816C0DB5949}" sibTransId="{C71D2C44-64FE-41D9-B6CE-1BBEFD767401}"/>
    <dgm:cxn modelId="{7A3C5C72-B57E-4CC6-A9E0-B843F5851C41}" type="presOf" srcId="{EEA76989-AAB5-4711-8B70-76B552883AF1}" destId="{4E8BC765-9642-4AD4-89C1-BE5BBA3B6F90}" srcOrd="0" destOrd="0" presId="urn:microsoft.com/office/officeart/2005/8/layout/vList5"/>
    <dgm:cxn modelId="{4A910529-474F-4912-BF37-D6A1DCC4EEFC}" srcId="{13311377-6A9F-4507-8E10-120FE71713CE}" destId="{2809B367-1B28-4B3B-B008-AE17AC420CA0}" srcOrd="0" destOrd="0" parTransId="{E8092A97-2F87-4BB5-A507-965C8409580C}" sibTransId="{C3604926-7E17-45C6-A334-B56FAD48A121}"/>
    <dgm:cxn modelId="{76BD9623-E24D-499B-80BC-3A111873E886}" type="presOf" srcId="{2809B367-1B28-4B3B-B008-AE17AC420CA0}" destId="{A9E94BC7-F320-44CC-8358-0720A563B131}" srcOrd="0" destOrd="0" presId="urn:microsoft.com/office/officeart/2005/8/layout/vList5"/>
    <dgm:cxn modelId="{AB79AC2F-60EA-46F4-A674-9A64AAE3DB11}" srcId="{6B735B07-8A57-44D8-8322-CF2295FFF9B5}" destId="{13311377-6A9F-4507-8E10-120FE71713CE}" srcOrd="0" destOrd="0" parTransId="{3B1C4DDA-60FE-4DCF-9D74-F7219EFFC5B4}" sibTransId="{EAEC2147-7BC5-448D-934D-6D76BC4F0F18}"/>
    <dgm:cxn modelId="{E3A32ECD-4F54-4E95-9E26-D0B82FE3E7AE}" type="presOf" srcId="{13311377-6A9F-4507-8E10-120FE71713CE}" destId="{B1A8E4B8-52E9-45E6-AC57-184F94CBF216}" srcOrd="0" destOrd="0" presId="urn:microsoft.com/office/officeart/2005/8/layout/vList5"/>
    <dgm:cxn modelId="{79DD8142-4DFB-4BE5-A2A9-AE5668E93631}" type="presOf" srcId="{33098324-11E7-4E70-B084-1B51E0A552BA}" destId="{29AF80B8-3FFF-445E-88F0-A39F4B1A8AE3}" srcOrd="0" destOrd="0" presId="urn:microsoft.com/office/officeart/2005/8/layout/vList5"/>
    <dgm:cxn modelId="{13780910-49F0-405F-AAD0-5A99725C45CC}" type="presOf" srcId="{38E326E1-CCE6-49E1-B969-9F99BDEA5BA0}" destId="{0892283E-010E-41E7-AF5C-2EC4337D960C}" srcOrd="0" destOrd="0" presId="urn:microsoft.com/office/officeart/2005/8/layout/vList5"/>
    <dgm:cxn modelId="{BB840BF2-B7F7-4D6E-8523-3BBEFFCC359D}" type="presOf" srcId="{FC5F8AA7-E80F-4ED5-8D8F-995224B1B548}" destId="{05565F2B-0D6B-46E9-A806-42B7D2E37A25}" srcOrd="0" destOrd="0" presId="urn:microsoft.com/office/officeart/2005/8/layout/vList5"/>
    <dgm:cxn modelId="{89784C40-3147-4DAA-AF3D-B0665A2A3628}" srcId="{FC5F8AA7-E80F-4ED5-8D8F-995224B1B548}" destId="{3045A37F-B1B2-4B7A-9995-A3739189E55A}" srcOrd="0" destOrd="0" parTransId="{A9767ADC-982E-40D3-8AA8-896514F67614}" sibTransId="{AD525BB1-1BCE-4B4D-AE65-60BC4216AD24}"/>
    <dgm:cxn modelId="{659A8CC6-6E4A-418D-B1FF-B86A8E06E17E}" srcId="{6B735B07-8A57-44D8-8322-CF2295FFF9B5}" destId="{E75747FB-8A18-4EF9-A80F-175AE7A748C9}" srcOrd="4" destOrd="0" parTransId="{5D0A47D8-FEC6-426B-B037-F651C21B2732}" sibTransId="{14D8FE5E-ED8A-4E65-B8D0-59E59EE96955}"/>
    <dgm:cxn modelId="{1F3A55D5-779F-4387-8507-D298055A3903}" type="presOf" srcId="{01108F85-31AD-4851-9896-CB80B785EC8C}" destId="{97ED3DF7-F98F-4AF6-9A0F-F136A74CE5F4}" srcOrd="0" destOrd="0" presId="urn:microsoft.com/office/officeart/2005/8/layout/vList5"/>
    <dgm:cxn modelId="{5051A573-6A1E-4658-9255-30A0C2888D2F}" type="presOf" srcId="{3045A37F-B1B2-4B7A-9995-A3739189E55A}" destId="{D6B61EF0-A00E-40F4-9883-6043D16C87E2}" srcOrd="0" destOrd="0" presId="urn:microsoft.com/office/officeart/2005/8/layout/vList5"/>
    <dgm:cxn modelId="{7EBE2D70-8013-478F-9AEC-DB4C06C6664D}" srcId="{E75747FB-8A18-4EF9-A80F-175AE7A748C9}" destId="{DF1E732D-0F99-4BCC-8B69-E82CFB5CB4B9}" srcOrd="0" destOrd="0" parTransId="{92E10B98-AA00-4A67-836A-0721DFDC20C5}" sibTransId="{E515F52E-AA5A-4B4F-9CF4-1B89068667F7}"/>
    <dgm:cxn modelId="{09F1FC75-6812-4D39-B398-E66D0061FE7E}" srcId="{38E326E1-CCE6-49E1-B969-9F99BDEA5BA0}" destId="{33098324-11E7-4E70-B084-1B51E0A552BA}" srcOrd="0" destOrd="0" parTransId="{B9F8ADDB-43FF-40C4-B03E-42D3E0F01BBA}" sibTransId="{3FEA3A45-58DA-456C-AE41-20B09FEDB7B1}"/>
    <dgm:cxn modelId="{72F92AA3-CFF7-4E85-8EFD-3A8B4600421D}" type="presOf" srcId="{DF1E732D-0F99-4BCC-8B69-E82CFB5CB4B9}" destId="{773E5117-B619-4058-9C8C-3A92FBF0B5FA}" srcOrd="0" destOrd="0" presId="urn:microsoft.com/office/officeart/2005/8/layout/vList5"/>
    <dgm:cxn modelId="{559FE849-A71B-4BAE-A617-42972BABA9D6}" srcId="{6B735B07-8A57-44D8-8322-CF2295FFF9B5}" destId="{EEA76989-AAB5-4711-8B70-76B552883AF1}" srcOrd="3" destOrd="0" parTransId="{6546C9BF-7E10-43F0-A902-F661DB9F7A9A}" sibTransId="{6981CBF5-F916-40B1-8CD8-365A0F237426}"/>
    <dgm:cxn modelId="{2526CDFA-72D9-491C-A22F-521A2C0AC252}" type="presOf" srcId="{6B735B07-8A57-44D8-8322-CF2295FFF9B5}" destId="{31649C01-A5BB-40ED-9E45-C86FF08AEDDB}" srcOrd="0" destOrd="0" presId="urn:microsoft.com/office/officeart/2005/8/layout/vList5"/>
    <dgm:cxn modelId="{71C15905-58DC-4C77-BF92-1D1EF75AEF7E}" type="presParOf" srcId="{31649C01-A5BB-40ED-9E45-C86FF08AEDDB}" destId="{B81D0E8D-3C06-444D-8A0A-FC0C95178489}" srcOrd="0" destOrd="0" presId="urn:microsoft.com/office/officeart/2005/8/layout/vList5"/>
    <dgm:cxn modelId="{D4DB167C-3BE9-4D2A-A35B-2EA1D03168D1}" type="presParOf" srcId="{B81D0E8D-3C06-444D-8A0A-FC0C95178489}" destId="{B1A8E4B8-52E9-45E6-AC57-184F94CBF216}" srcOrd="0" destOrd="0" presId="urn:microsoft.com/office/officeart/2005/8/layout/vList5"/>
    <dgm:cxn modelId="{BE100191-5B1C-4A65-A3A7-C97D3988697A}" type="presParOf" srcId="{B81D0E8D-3C06-444D-8A0A-FC0C95178489}" destId="{A9E94BC7-F320-44CC-8358-0720A563B131}" srcOrd="1" destOrd="0" presId="urn:microsoft.com/office/officeart/2005/8/layout/vList5"/>
    <dgm:cxn modelId="{9EE7B2AF-43E2-43A6-A1DA-8495D8FA53D3}" type="presParOf" srcId="{31649C01-A5BB-40ED-9E45-C86FF08AEDDB}" destId="{03733EF5-D700-4398-814C-C7960D142A38}" srcOrd="1" destOrd="0" presId="urn:microsoft.com/office/officeart/2005/8/layout/vList5"/>
    <dgm:cxn modelId="{D4A54EFF-3447-4EFF-AE77-78C07C572E76}" type="presParOf" srcId="{31649C01-A5BB-40ED-9E45-C86FF08AEDDB}" destId="{46A436CC-6049-439E-A078-9D158D4DE786}" srcOrd="2" destOrd="0" presId="urn:microsoft.com/office/officeart/2005/8/layout/vList5"/>
    <dgm:cxn modelId="{386836EE-B0EA-4602-A622-B5B98692B96C}" type="presParOf" srcId="{46A436CC-6049-439E-A078-9D158D4DE786}" destId="{05565F2B-0D6B-46E9-A806-42B7D2E37A25}" srcOrd="0" destOrd="0" presId="urn:microsoft.com/office/officeart/2005/8/layout/vList5"/>
    <dgm:cxn modelId="{3919B1AD-4549-4F1A-A9CA-114AC66926BD}" type="presParOf" srcId="{46A436CC-6049-439E-A078-9D158D4DE786}" destId="{D6B61EF0-A00E-40F4-9883-6043D16C87E2}" srcOrd="1" destOrd="0" presId="urn:microsoft.com/office/officeart/2005/8/layout/vList5"/>
    <dgm:cxn modelId="{FDBE75D1-10F7-423B-AF36-7E4FFF769B83}" type="presParOf" srcId="{31649C01-A5BB-40ED-9E45-C86FF08AEDDB}" destId="{17306E72-4B7C-45AB-9438-517BD56D3ED5}" srcOrd="3" destOrd="0" presId="urn:microsoft.com/office/officeart/2005/8/layout/vList5"/>
    <dgm:cxn modelId="{A997ACD5-614B-4637-8F6D-B992A2DFE0EB}" type="presParOf" srcId="{31649C01-A5BB-40ED-9E45-C86FF08AEDDB}" destId="{5F2E6B24-2D03-4CE5-A9DD-3155937DB202}" srcOrd="4" destOrd="0" presId="urn:microsoft.com/office/officeart/2005/8/layout/vList5"/>
    <dgm:cxn modelId="{DA0C69BA-33F4-4372-806A-7CED7CB7DA48}" type="presParOf" srcId="{5F2E6B24-2D03-4CE5-A9DD-3155937DB202}" destId="{0892283E-010E-41E7-AF5C-2EC4337D960C}" srcOrd="0" destOrd="0" presId="urn:microsoft.com/office/officeart/2005/8/layout/vList5"/>
    <dgm:cxn modelId="{5CCB4B82-D534-413E-8BCD-1A390C9325CF}" type="presParOf" srcId="{5F2E6B24-2D03-4CE5-A9DD-3155937DB202}" destId="{29AF80B8-3FFF-445E-88F0-A39F4B1A8AE3}" srcOrd="1" destOrd="0" presId="urn:microsoft.com/office/officeart/2005/8/layout/vList5"/>
    <dgm:cxn modelId="{E8F94FCD-447E-42AD-B106-817A2CF75724}" type="presParOf" srcId="{31649C01-A5BB-40ED-9E45-C86FF08AEDDB}" destId="{BEA48365-430A-4F3C-BD17-71CA9540B8A3}" srcOrd="5" destOrd="0" presId="urn:microsoft.com/office/officeart/2005/8/layout/vList5"/>
    <dgm:cxn modelId="{71BA9186-41C5-477D-A5D7-65E9E3A4DDB6}" type="presParOf" srcId="{31649C01-A5BB-40ED-9E45-C86FF08AEDDB}" destId="{737A9EC7-24F4-4F10-A2B0-D0B321BC4F10}" srcOrd="6" destOrd="0" presId="urn:microsoft.com/office/officeart/2005/8/layout/vList5"/>
    <dgm:cxn modelId="{7B095B10-6E62-4F68-B44A-75B84B057EAB}" type="presParOf" srcId="{737A9EC7-24F4-4F10-A2B0-D0B321BC4F10}" destId="{4E8BC765-9642-4AD4-89C1-BE5BBA3B6F90}" srcOrd="0" destOrd="0" presId="urn:microsoft.com/office/officeart/2005/8/layout/vList5"/>
    <dgm:cxn modelId="{A9DCCDFF-17E0-4648-A815-0454DEE65558}" type="presParOf" srcId="{737A9EC7-24F4-4F10-A2B0-D0B321BC4F10}" destId="{97ED3DF7-F98F-4AF6-9A0F-F136A74CE5F4}" srcOrd="1" destOrd="0" presId="urn:microsoft.com/office/officeart/2005/8/layout/vList5"/>
    <dgm:cxn modelId="{5739136F-7AB4-4F55-9368-6F995084AE55}" type="presParOf" srcId="{31649C01-A5BB-40ED-9E45-C86FF08AEDDB}" destId="{31D27C78-5757-4379-8FB8-3F29C726F5A8}" srcOrd="7" destOrd="0" presId="urn:microsoft.com/office/officeart/2005/8/layout/vList5"/>
    <dgm:cxn modelId="{63F06D4B-AE19-4342-8E30-D99C3D5EA5B1}" type="presParOf" srcId="{31649C01-A5BB-40ED-9E45-C86FF08AEDDB}" destId="{70EDDB8E-2C98-4D3F-AE7C-071873EFBFE8}" srcOrd="8" destOrd="0" presId="urn:microsoft.com/office/officeart/2005/8/layout/vList5"/>
    <dgm:cxn modelId="{3331BC09-7AA3-4335-A3E6-0F55D5A03551}" type="presParOf" srcId="{70EDDB8E-2C98-4D3F-AE7C-071873EFBFE8}" destId="{18EA6261-1E56-411F-BBC5-1AE1682191B2}" srcOrd="0" destOrd="0" presId="urn:microsoft.com/office/officeart/2005/8/layout/vList5"/>
    <dgm:cxn modelId="{089A0B7B-273D-4058-BDAD-A03F95FB8188}" type="presParOf" srcId="{70EDDB8E-2C98-4D3F-AE7C-071873EFBFE8}" destId="{773E5117-B619-4058-9C8C-3A92FBF0B5F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B735B07-8A57-44D8-8322-CF2295FFF9B5}" type="doc">
      <dgm:prSet loTypeId="urn:microsoft.com/office/officeart/2005/8/layout/vList5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13311377-6A9F-4507-8E10-120FE71713CE}">
      <dgm:prSet custT="1"/>
      <dgm:spPr>
        <a:gradFill rotWithShape="0">
          <a:gsLst>
            <a:gs pos="0">
              <a:srgbClr val="3C8C93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pPr rtl="0"/>
          <a:r>
            <a:rPr lang="bg-BG" sz="2400" b="1" dirty="0" smtClean="0">
              <a:solidFill>
                <a:schemeClr val="accent1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Различни правила</a:t>
          </a:r>
          <a:endParaRPr lang="bg-BG" sz="2400" b="1" dirty="0">
            <a:solidFill>
              <a:schemeClr val="accent1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B1C4DDA-60FE-4DCF-9D74-F7219EFFC5B4}" type="parTrans" cxnId="{AB79AC2F-60EA-46F4-A674-9A64AAE3DB11}">
      <dgm:prSet/>
      <dgm:spPr/>
      <dgm:t>
        <a:bodyPr/>
        <a:lstStyle/>
        <a:p>
          <a:endParaRPr lang="bg-BG"/>
        </a:p>
      </dgm:t>
    </dgm:pt>
    <dgm:pt modelId="{EAEC2147-7BC5-448D-934D-6D76BC4F0F18}" type="sibTrans" cxnId="{AB79AC2F-60EA-46F4-A674-9A64AAE3DB11}">
      <dgm:prSet/>
      <dgm:spPr/>
      <dgm:t>
        <a:bodyPr/>
        <a:lstStyle/>
        <a:p>
          <a:endParaRPr lang="bg-BG"/>
        </a:p>
      </dgm:t>
    </dgm:pt>
    <dgm:pt modelId="{2809B367-1B28-4B3B-B008-AE17AC420CA0}">
      <dgm:prSet custT="1"/>
      <dgm:spPr>
        <a:solidFill>
          <a:srgbClr val="E7F3F4">
            <a:alpha val="90000"/>
          </a:srgbClr>
        </a:solidFill>
      </dgm:spPr>
      <dgm:t>
        <a:bodyPr/>
        <a:lstStyle/>
        <a:p>
          <a:pPr rtl="0"/>
          <a:r>
            <a:rPr lang="ru-RU" sz="2200" b="1" i="0" dirty="0" smtClean="0">
              <a:solidFill>
                <a:schemeClr val="accent5">
                  <a:lumMod val="25000"/>
                </a:schemeClr>
              </a:solidFill>
              <a:effectLst/>
            </a:rPr>
            <a:t>Специфики за отделните програми и фондове</a:t>
          </a:r>
          <a:endParaRPr lang="bg-BG" sz="2200" b="1" i="0" dirty="0">
            <a:solidFill>
              <a:schemeClr val="accent5">
                <a:lumMod val="25000"/>
              </a:schemeClr>
            </a:solidFill>
            <a:effectLst/>
          </a:endParaRPr>
        </a:p>
      </dgm:t>
    </dgm:pt>
    <dgm:pt modelId="{E8092A97-2F87-4BB5-A507-965C8409580C}" type="parTrans" cxnId="{4A910529-474F-4912-BF37-D6A1DCC4EEFC}">
      <dgm:prSet/>
      <dgm:spPr/>
      <dgm:t>
        <a:bodyPr/>
        <a:lstStyle/>
        <a:p>
          <a:endParaRPr lang="bg-BG"/>
        </a:p>
      </dgm:t>
    </dgm:pt>
    <dgm:pt modelId="{C3604926-7E17-45C6-A334-B56FAD48A121}" type="sibTrans" cxnId="{4A910529-474F-4912-BF37-D6A1DCC4EEFC}">
      <dgm:prSet/>
      <dgm:spPr/>
      <dgm:t>
        <a:bodyPr/>
        <a:lstStyle/>
        <a:p>
          <a:endParaRPr lang="bg-BG"/>
        </a:p>
      </dgm:t>
    </dgm:pt>
    <dgm:pt modelId="{FC5F8AA7-E80F-4ED5-8D8F-995224B1B548}">
      <dgm:prSet custT="1"/>
      <dgm:spPr>
        <a:gradFill rotWithShape="0">
          <a:gsLst>
            <a:gs pos="0">
              <a:schemeClr val="accent1">
                <a:lumMod val="5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pPr rtl="0"/>
          <a:r>
            <a:rPr lang="bg-BG" sz="2400" b="1" dirty="0" smtClean="0">
              <a:solidFill>
                <a:schemeClr val="accent1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Сложни процедури и изисквания</a:t>
          </a:r>
          <a:endParaRPr lang="bg-BG" sz="2400" b="1" dirty="0">
            <a:solidFill>
              <a:schemeClr val="accent1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DF36825-3E5B-493E-8598-58B2EE3F5A64}" type="parTrans" cxnId="{2D6D22A6-873D-4F98-9DD7-ADFD474079F9}">
      <dgm:prSet/>
      <dgm:spPr/>
      <dgm:t>
        <a:bodyPr/>
        <a:lstStyle/>
        <a:p>
          <a:endParaRPr lang="bg-BG"/>
        </a:p>
      </dgm:t>
    </dgm:pt>
    <dgm:pt modelId="{E24733B8-DC7F-4DEC-B70B-21DC254396C4}" type="sibTrans" cxnId="{2D6D22A6-873D-4F98-9DD7-ADFD474079F9}">
      <dgm:prSet/>
      <dgm:spPr/>
      <dgm:t>
        <a:bodyPr/>
        <a:lstStyle/>
        <a:p>
          <a:endParaRPr lang="bg-BG"/>
        </a:p>
      </dgm:t>
    </dgm:pt>
    <dgm:pt modelId="{3045A37F-B1B2-4B7A-9995-A3739189E55A}">
      <dgm:prSet custT="1"/>
      <dgm:spPr>
        <a:solidFill>
          <a:srgbClr val="E7F3F4">
            <a:alpha val="89804"/>
          </a:srgbClr>
        </a:solidFill>
      </dgm:spPr>
      <dgm:t>
        <a:bodyPr/>
        <a:lstStyle/>
        <a:p>
          <a:pPr rtl="0"/>
          <a:r>
            <a:rPr lang="bg-BG" sz="2200" b="1" i="0" dirty="0" smtClean="0">
              <a:solidFill>
                <a:schemeClr val="accent5">
                  <a:lumMod val="25000"/>
                </a:schemeClr>
              </a:solidFill>
              <a:effectLst/>
            </a:rPr>
            <a:t>Неизползване на опита </a:t>
          </a:r>
          <a:endParaRPr lang="bg-BG" sz="2200" b="1" i="0" dirty="0">
            <a:solidFill>
              <a:schemeClr val="accent5">
                <a:lumMod val="25000"/>
              </a:schemeClr>
            </a:solidFill>
            <a:effectLst/>
          </a:endParaRPr>
        </a:p>
      </dgm:t>
    </dgm:pt>
    <dgm:pt modelId="{A9767ADC-982E-40D3-8AA8-896514F67614}" type="parTrans" cxnId="{89784C40-3147-4DAA-AF3D-B0665A2A3628}">
      <dgm:prSet/>
      <dgm:spPr/>
      <dgm:t>
        <a:bodyPr/>
        <a:lstStyle/>
        <a:p>
          <a:endParaRPr lang="bg-BG"/>
        </a:p>
      </dgm:t>
    </dgm:pt>
    <dgm:pt modelId="{AD525BB1-1BCE-4B4D-AE65-60BC4216AD24}" type="sibTrans" cxnId="{89784C40-3147-4DAA-AF3D-B0665A2A3628}">
      <dgm:prSet/>
      <dgm:spPr/>
      <dgm:t>
        <a:bodyPr/>
        <a:lstStyle/>
        <a:p>
          <a:endParaRPr lang="bg-BG"/>
        </a:p>
      </dgm:t>
    </dgm:pt>
    <dgm:pt modelId="{EEA76989-AAB5-4711-8B70-76B552883AF1}">
      <dgm:prSet custT="1"/>
      <dgm:spPr>
        <a:gradFill rotWithShape="0">
          <a:gsLst>
            <a:gs pos="0">
              <a:schemeClr val="accent1">
                <a:lumMod val="5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pPr rtl="0"/>
          <a:r>
            <a:rPr lang="bg-BG" sz="2400" b="1" dirty="0" smtClean="0">
              <a:solidFill>
                <a:schemeClr val="accent1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Капацитет на бенефициентите</a:t>
          </a:r>
          <a:endParaRPr lang="bg-BG" sz="2400" b="1" dirty="0">
            <a:solidFill>
              <a:schemeClr val="accent1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546C9BF-7E10-43F0-A902-F661DB9F7A9A}" type="parTrans" cxnId="{559FE849-A71B-4BAE-A617-42972BABA9D6}">
      <dgm:prSet/>
      <dgm:spPr/>
      <dgm:t>
        <a:bodyPr/>
        <a:lstStyle/>
        <a:p>
          <a:endParaRPr lang="bg-BG"/>
        </a:p>
      </dgm:t>
    </dgm:pt>
    <dgm:pt modelId="{6981CBF5-F916-40B1-8CD8-365A0F237426}" type="sibTrans" cxnId="{559FE849-A71B-4BAE-A617-42972BABA9D6}">
      <dgm:prSet/>
      <dgm:spPr/>
      <dgm:t>
        <a:bodyPr/>
        <a:lstStyle/>
        <a:p>
          <a:endParaRPr lang="bg-BG"/>
        </a:p>
      </dgm:t>
    </dgm:pt>
    <dgm:pt modelId="{01108F85-31AD-4851-9896-CB80B785EC8C}">
      <dgm:prSet custT="1"/>
      <dgm:spPr/>
      <dgm:t>
        <a:bodyPr/>
        <a:lstStyle/>
        <a:p>
          <a:pPr rtl="0"/>
          <a:r>
            <a:rPr lang="bg-BG" sz="2200" b="1" i="0" dirty="0" smtClean="0">
              <a:solidFill>
                <a:schemeClr val="accent5">
                  <a:lumMod val="25000"/>
                </a:schemeClr>
              </a:solidFill>
              <a:effectLst/>
            </a:rPr>
            <a:t>Административен</a:t>
          </a:r>
          <a:endParaRPr lang="bg-BG" sz="2200" b="1" i="0" dirty="0">
            <a:solidFill>
              <a:schemeClr val="accent5">
                <a:lumMod val="25000"/>
              </a:schemeClr>
            </a:solidFill>
            <a:effectLst/>
          </a:endParaRPr>
        </a:p>
      </dgm:t>
    </dgm:pt>
    <dgm:pt modelId="{42420D8E-DE09-4FA6-B17E-C816C0DB5949}" type="parTrans" cxnId="{74599BF6-B7A2-418C-A25A-595126AAD3AB}">
      <dgm:prSet/>
      <dgm:spPr/>
      <dgm:t>
        <a:bodyPr/>
        <a:lstStyle/>
        <a:p>
          <a:endParaRPr lang="bg-BG"/>
        </a:p>
      </dgm:t>
    </dgm:pt>
    <dgm:pt modelId="{C71D2C44-64FE-41D9-B6CE-1BBEFD767401}" type="sibTrans" cxnId="{74599BF6-B7A2-418C-A25A-595126AAD3AB}">
      <dgm:prSet/>
      <dgm:spPr/>
      <dgm:t>
        <a:bodyPr/>
        <a:lstStyle/>
        <a:p>
          <a:endParaRPr lang="bg-BG"/>
        </a:p>
      </dgm:t>
    </dgm:pt>
    <dgm:pt modelId="{E75747FB-8A18-4EF9-A80F-175AE7A748C9}">
      <dgm:prSet custT="1"/>
      <dgm:spPr>
        <a:gradFill rotWithShape="0">
          <a:gsLst>
            <a:gs pos="0">
              <a:schemeClr val="accent1">
                <a:lumMod val="5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pPr rtl="0"/>
          <a:r>
            <a:rPr lang="ru-RU" sz="2400" b="1" dirty="0" smtClean="0">
              <a:solidFill>
                <a:schemeClr val="accent1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Административен капацитет на органите</a:t>
          </a:r>
          <a:endParaRPr lang="bg-BG" sz="2400" b="1" dirty="0">
            <a:solidFill>
              <a:schemeClr val="accent1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D0A47D8-FEC6-426B-B037-F651C21B2732}" type="parTrans" cxnId="{659A8CC6-6E4A-418D-B1FF-B86A8E06E17E}">
      <dgm:prSet/>
      <dgm:spPr/>
      <dgm:t>
        <a:bodyPr/>
        <a:lstStyle/>
        <a:p>
          <a:endParaRPr lang="bg-BG"/>
        </a:p>
      </dgm:t>
    </dgm:pt>
    <dgm:pt modelId="{14D8FE5E-ED8A-4E65-B8D0-59E59EE96955}" type="sibTrans" cxnId="{659A8CC6-6E4A-418D-B1FF-B86A8E06E17E}">
      <dgm:prSet/>
      <dgm:spPr/>
      <dgm:t>
        <a:bodyPr/>
        <a:lstStyle/>
        <a:p>
          <a:endParaRPr lang="bg-BG"/>
        </a:p>
      </dgm:t>
    </dgm:pt>
    <dgm:pt modelId="{DF1E732D-0F99-4BCC-8B69-E82CFB5CB4B9}">
      <dgm:prSet custT="1"/>
      <dgm:spPr/>
      <dgm:t>
        <a:bodyPr/>
        <a:lstStyle/>
        <a:p>
          <a:pPr rtl="0"/>
          <a:r>
            <a:rPr lang="bg-BG" sz="2200" b="1" i="0" dirty="0" smtClean="0">
              <a:solidFill>
                <a:schemeClr val="accent5">
                  <a:lumMod val="25000"/>
                </a:schemeClr>
              </a:solidFill>
              <a:effectLst/>
            </a:rPr>
            <a:t>Използване на ТП</a:t>
          </a:r>
          <a:endParaRPr lang="bg-BG" sz="2200" b="1" i="0" dirty="0">
            <a:solidFill>
              <a:schemeClr val="accent5">
                <a:lumMod val="25000"/>
              </a:schemeClr>
            </a:solidFill>
            <a:effectLst/>
          </a:endParaRPr>
        </a:p>
      </dgm:t>
    </dgm:pt>
    <dgm:pt modelId="{92E10B98-AA00-4A67-836A-0721DFDC20C5}" type="parTrans" cxnId="{7EBE2D70-8013-478F-9AEC-DB4C06C6664D}">
      <dgm:prSet/>
      <dgm:spPr/>
      <dgm:t>
        <a:bodyPr/>
        <a:lstStyle/>
        <a:p>
          <a:endParaRPr lang="bg-BG"/>
        </a:p>
      </dgm:t>
    </dgm:pt>
    <dgm:pt modelId="{E515F52E-AA5A-4B4F-9CF4-1B89068667F7}" type="sibTrans" cxnId="{7EBE2D70-8013-478F-9AEC-DB4C06C6664D}">
      <dgm:prSet/>
      <dgm:spPr/>
      <dgm:t>
        <a:bodyPr/>
        <a:lstStyle/>
        <a:p>
          <a:endParaRPr lang="bg-BG"/>
        </a:p>
      </dgm:t>
    </dgm:pt>
    <dgm:pt modelId="{B3CB53B5-2238-4CE4-BF85-CB6CFD61B5DB}">
      <dgm:prSet custT="1"/>
      <dgm:spPr>
        <a:solidFill>
          <a:srgbClr val="E7F3F4">
            <a:alpha val="89804"/>
          </a:srgbClr>
        </a:solidFill>
      </dgm:spPr>
      <dgm:t>
        <a:bodyPr/>
        <a:lstStyle/>
        <a:p>
          <a:pPr rtl="0"/>
          <a:r>
            <a:rPr lang="bg-BG" sz="2200" b="1" i="0" dirty="0" smtClean="0">
              <a:solidFill>
                <a:schemeClr val="accent5">
                  <a:lumMod val="25000"/>
                </a:schemeClr>
              </a:solidFill>
              <a:effectLst/>
            </a:rPr>
            <a:t>Презастраховане</a:t>
          </a:r>
          <a:endParaRPr lang="bg-BG" sz="2200" b="1" i="0" dirty="0">
            <a:solidFill>
              <a:schemeClr val="accent5">
                <a:lumMod val="25000"/>
              </a:schemeClr>
            </a:solidFill>
            <a:effectLst/>
          </a:endParaRPr>
        </a:p>
      </dgm:t>
    </dgm:pt>
    <dgm:pt modelId="{123FB45C-6E7A-4BEE-AA3E-4AF7F727F346}" type="parTrans" cxnId="{5EBA1904-EE82-4DFA-90D7-2D3D3AE27004}">
      <dgm:prSet/>
      <dgm:spPr/>
      <dgm:t>
        <a:bodyPr/>
        <a:lstStyle/>
        <a:p>
          <a:endParaRPr lang="bg-BG"/>
        </a:p>
      </dgm:t>
    </dgm:pt>
    <dgm:pt modelId="{F07D2BCF-E9D4-43B4-81BA-940992BCD4AB}" type="sibTrans" cxnId="{5EBA1904-EE82-4DFA-90D7-2D3D3AE27004}">
      <dgm:prSet/>
      <dgm:spPr/>
      <dgm:t>
        <a:bodyPr/>
        <a:lstStyle/>
        <a:p>
          <a:endParaRPr lang="bg-BG"/>
        </a:p>
      </dgm:t>
    </dgm:pt>
    <dgm:pt modelId="{D19D2A5E-6E78-4530-9A3D-35C646CCB4E8}">
      <dgm:prSet custT="1"/>
      <dgm:spPr/>
      <dgm:t>
        <a:bodyPr/>
        <a:lstStyle/>
        <a:p>
          <a:r>
            <a:rPr lang="bg-BG" sz="2200" b="1" i="0" dirty="0" smtClean="0">
              <a:solidFill>
                <a:schemeClr val="accent5">
                  <a:lumMod val="25000"/>
                </a:schemeClr>
              </a:solidFill>
              <a:effectLst/>
            </a:rPr>
            <a:t>Финансов</a:t>
          </a:r>
        </a:p>
      </dgm:t>
    </dgm:pt>
    <dgm:pt modelId="{0BE1FEF0-1FD7-4398-AE5F-17FE464E7D1D}" type="parTrans" cxnId="{58AA69B0-1AB8-49C8-B8CE-5123252D1475}">
      <dgm:prSet/>
      <dgm:spPr/>
      <dgm:t>
        <a:bodyPr/>
        <a:lstStyle/>
        <a:p>
          <a:endParaRPr lang="bg-BG"/>
        </a:p>
      </dgm:t>
    </dgm:pt>
    <dgm:pt modelId="{E54F3A61-B2E3-4853-AC8D-6D83AC8107E1}" type="sibTrans" cxnId="{58AA69B0-1AB8-49C8-B8CE-5123252D1475}">
      <dgm:prSet/>
      <dgm:spPr/>
      <dgm:t>
        <a:bodyPr/>
        <a:lstStyle/>
        <a:p>
          <a:endParaRPr lang="bg-BG"/>
        </a:p>
      </dgm:t>
    </dgm:pt>
    <dgm:pt modelId="{31649C01-A5BB-40ED-9E45-C86FF08AEDDB}" type="pres">
      <dgm:prSet presAssocID="{6B735B07-8A57-44D8-8322-CF2295FFF9B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B81D0E8D-3C06-444D-8A0A-FC0C95178489}" type="pres">
      <dgm:prSet presAssocID="{13311377-6A9F-4507-8E10-120FE71713CE}" presName="linNode" presStyleCnt="0"/>
      <dgm:spPr/>
    </dgm:pt>
    <dgm:pt modelId="{B1A8E4B8-52E9-45E6-AC57-184F94CBF216}" type="pres">
      <dgm:prSet presAssocID="{13311377-6A9F-4507-8E10-120FE71713CE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A9E94BC7-F320-44CC-8358-0720A563B131}" type="pres">
      <dgm:prSet presAssocID="{13311377-6A9F-4507-8E10-120FE71713CE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03733EF5-D700-4398-814C-C7960D142A38}" type="pres">
      <dgm:prSet presAssocID="{EAEC2147-7BC5-448D-934D-6D76BC4F0F18}" presName="sp" presStyleCnt="0"/>
      <dgm:spPr/>
    </dgm:pt>
    <dgm:pt modelId="{46A436CC-6049-439E-A078-9D158D4DE786}" type="pres">
      <dgm:prSet presAssocID="{FC5F8AA7-E80F-4ED5-8D8F-995224B1B548}" presName="linNode" presStyleCnt="0"/>
      <dgm:spPr/>
    </dgm:pt>
    <dgm:pt modelId="{05565F2B-0D6B-46E9-A806-42B7D2E37A25}" type="pres">
      <dgm:prSet presAssocID="{FC5F8AA7-E80F-4ED5-8D8F-995224B1B548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D6B61EF0-A00E-40F4-9883-6043D16C87E2}" type="pres">
      <dgm:prSet presAssocID="{FC5F8AA7-E80F-4ED5-8D8F-995224B1B548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17306E72-4B7C-45AB-9438-517BD56D3ED5}" type="pres">
      <dgm:prSet presAssocID="{E24733B8-DC7F-4DEC-B70B-21DC254396C4}" presName="sp" presStyleCnt="0"/>
      <dgm:spPr/>
    </dgm:pt>
    <dgm:pt modelId="{737A9EC7-24F4-4F10-A2B0-D0B321BC4F10}" type="pres">
      <dgm:prSet presAssocID="{EEA76989-AAB5-4711-8B70-76B552883AF1}" presName="linNode" presStyleCnt="0"/>
      <dgm:spPr/>
    </dgm:pt>
    <dgm:pt modelId="{4E8BC765-9642-4AD4-89C1-BE5BBA3B6F90}" type="pres">
      <dgm:prSet presAssocID="{EEA76989-AAB5-4711-8B70-76B552883AF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97ED3DF7-F98F-4AF6-9A0F-F136A74CE5F4}" type="pres">
      <dgm:prSet presAssocID="{EEA76989-AAB5-4711-8B70-76B552883AF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1D27C78-5757-4379-8FB8-3F29C726F5A8}" type="pres">
      <dgm:prSet presAssocID="{6981CBF5-F916-40B1-8CD8-365A0F237426}" presName="sp" presStyleCnt="0"/>
      <dgm:spPr/>
    </dgm:pt>
    <dgm:pt modelId="{70EDDB8E-2C98-4D3F-AE7C-071873EFBFE8}" type="pres">
      <dgm:prSet presAssocID="{E75747FB-8A18-4EF9-A80F-175AE7A748C9}" presName="linNode" presStyleCnt="0"/>
      <dgm:spPr/>
    </dgm:pt>
    <dgm:pt modelId="{18EA6261-1E56-411F-BBC5-1AE1682191B2}" type="pres">
      <dgm:prSet presAssocID="{E75747FB-8A18-4EF9-A80F-175AE7A748C9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773E5117-B619-4058-9C8C-3A92FBF0B5FA}" type="pres">
      <dgm:prSet presAssocID="{E75747FB-8A18-4EF9-A80F-175AE7A748C9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333ADAE2-8859-482A-9DDC-15527A88E151}" type="presOf" srcId="{B3CB53B5-2238-4CE4-BF85-CB6CFD61B5DB}" destId="{D6B61EF0-A00E-40F4-9883-6043D16C87E2}" srcOrd="0" destOrd="1" presId="urn:microsoft.com/office/officeart/2005/8/layout/vList5"/>
    <dgm:cxn modelId="{2D6D22A6-873D-4F98-9DD7-ADFD474079F9}" srcId="{6B735B07-8A57-44D8-8322-CF2295FFF9B5}" destId="{FC5F8AA7-E80F-4ED5-8D8F-995224B1B548}" srcOrd="1" destOrd="0" parTransId="{8DF36825-3E5B-493E-8598-58B2EE3F5A64}" sibTransId="{E24733B8-DC7F-4DEC-B70B-21DC254396C4}"/>
    <dgm:cxn modelId="{1CBEBD13-23AF-4AA0-A8EF-BE51179D0455}" type="presOf" srcId="{2809B367-1B28-4B3B-B008-AE17AC420CA0}" destId="{A9E94BC7-F320-44CC-8358-0720A563B131}" srcOrd="0" destOrd="0" presId="urn:microsoft.com/office/officeart/2005/8/layout/vList5"/>
    <dgm:cxn modelId="{74599BF6-B7A2-418C-A25A-595126AAD3AB}" srcId="{EEA76989-AAB5-4711-8B70-76B552883AF1}" destId="{01108F85-31AD-4851-9896-CB80B785EC8C}" srcOrd="0" destOrd="0" parTransId="{42420D8E-DE09-4FA6-B17E-C816C0DB5949}" sibTransId="{C71D2C44-64FE-41D9-B6CE-1BBEFD767401}"/>
    <dgm:cxn modelId="{F1DF9261-0AAE-47A9-8DA1-2927E8BE7740}" type="presOf" srcId="{EEA76989-AAB5-4711-8B70-76B552883AF1}" destId="{4E8BC765-9642-4AD4-89C1-BE5BBA3B6F90}" srcOrd="0" destOrd="0" presId="urn:microsoft.com/office/officeart/2005/8/layout/vList5"/>
    <dgm:cxn modelId="{4A910529-474F-4912-BF37-D6A1DCC4EEFC}" srcId="{13311377-6A9F-4507-8E10-120FE71713CE}" destId="{2809B367-1B28-4B3B-B008-AE17AC420CA0}" srcOrd="0" destOrd="0" parTransId="{E8092A97-2F87-4BB5-A507-965C8409580C}" sibTransId="{C3604926-7E17-45C6-A334-B56FAD48A121}"/>
    <dgm:cxn modelId="{BE90D3B8-F79D-4FE6-A352-79AF645F905C}" type="presOf" srcId="{DF1E732D-0F99-4BCC-8B69-E82CFB5CB4B9}" destId="{773E5117-B619-4058-9C8C-3A92FBF0B5FA}" srcOrd="0" destOrd="0" presId="urn:microsoft.com/office/officeart/2005/8/layout/vList5"/>
    <dgm:cxn modelId="{2D0AB795-0A0C-4449-926D-FDC843F41813}" type="presOf" srcId="{13311377-6A9F-4507-8E10-120FE71713CE}" destId="{B1A8E4B8-52E9-45E6-AC57-184F94CBF216}" srcOrd="0" destOrd="0" presId="urn:microsoft.com/office/officeart/2005/8/layout/vList5"/>
    <dgm:cxn modelId="{687A0EDF-3C5C-4E1F-A746-B2A84AA9F673}" type="presOf" srcId="{01108F85-31AD-4851-9896-CB80B785EC8C}" destId="{97ED3DF7-F98F-4AF6-9A0F-F136A74CE5F4}" srcOrd="0" destOrd="0" presId="urn:microsoft.com/office/officeart/2005/8/layout/vList5"/>
    <dgm:cxn modelId="{AB79AC2F-60EA-46F4-A674-9A64AAE3DB11}" srcId="{6B735B07-8A57-44D8-8322-CF2295FFF9B5}" destId="{13311377-6A9F-4507-8E10-120FE71713CE}" srcOrd="0" destOrd="0" parTransId="{3B1C4DDA-60FE-4DCF-9D74-F7219EFFC5B4}" sibTransId="{EAEC2147-7BC5-448D-934D-6D76BC4F0F18}"/>
    <dgm:cxn modelId="{89784C40-3147-4DAA-AF3D-B0665A2A3628}" srcId="{FC5F8AA7-E80F-4ED5-8D8F-995224B1B548}" destId="{3045A37F-B1B2-4B7A-9995-A3739189E55A}" srcOrd="0" destOrd="0" parTransId="{A9767ADC-982E-40D3-8AA8-896514F67614}" sibTransId="{AD525BB1-1BCE-4B4D-AE65-60BC4216AD24}"/>
    <dgm:cxn modelId="{659A8CC6-6E4A-418D-B1FF-B86A8E06E17E}" srcId="{6B735B07-8A57-44D8-8322-CF2295FFF9B5}" destId="{E75747FB-8A18-4EF9-A80F-175AE7A748C9}" srcOrd="3" destOrd="0" parTransId="{5D0A47D8-FEC6-426B-B037-F651C21B2732}" sibTransId="{14D8FE5E-ED8A-4E65-B8D0-59E59EE96955}"/>
    <dgm:cxn modelId="{58AA69B0-1AB8-49C8-B8CE-5123252D1475}" srcId="{EEA76989-AAB5-4711-8B70-76B552883AF1}" destId="{D19D2A5E-6E78-4530-9A3D-35C646CCB4E8}" srcOrd="1" destOrd="0" parTransId="{0BE1FEF0-1FD7-4398-AE5F-17FE464E7D1D}" sibTransId="{E54F3A61-B2E3-4853-AC8D-6D83AC8107E1}"/>
    <dgm:cxn modelId="{61AEA22F-E6B4-43CE-9746-F5F865238370}" type="presOf" srcId="{D19D2A5E-6E78-4530-9A3D-35C646CCB4E8}" destId="{97ED3DF7-F98F-4AF6-9A0F-F136A74CE5F4}" srcOrd="0" destOrd="1" presId="urn:microsoft.com/office/officeart/2005/8/layout/vList5"/>
    <dgm:cxn modelId="{5EBA1904-EE82-4DFA-90D7-2D3D3AE27004}" srcId="{FC5F8AA7-E80F-4ED5-8D8F-995224B1B548}" destId="{B3CB53B5-2238-4CE4-BF85-CB6CFD61B5DB}" srcOrd="1" destOrd="0" parTransId="{123FB45C-6E7A-4BEE-AA3E-4AF7F727F346}" sibTransId="{F07D2BCF-E9D4-43B4-81BA-940992BCD4AB}"/>
    <dgm:cxn modelId="{7EBE2D70-8013-478F-9AEC-DB4C06C6664D}" srcId="{E75747FB-8A18-4EF9-A80F-175AE7A748C9}" destId="{DF1E732D-0F99-4BCC-8B69-E82CFB5CB4B9}" srcOrd="0" destOrd="0" parTransId="{92E10B98-AA00-4A67-836A-0721DFDC20C5}" sibTransId="{E515F52E-AA5A-4B4F-9CF4-1B89068667F7}"/>
    <dgm:cxn modelId="{20830271-CDD9-475F-B6A4-147A069B70D0}" type="presOf" srcId="{3045A37F-B1B2-4B7A-9995-A3739189E55A}" destId="{D6B61EF0-A00E-40F4-9883-6043D16C87E2}" srcOrd="0" destOrd="0" presId="urn:microsoft.com/office/officeart/2005/8/layout/vList5"/>
    <dgm:cxn modelId="{AF0F0660-5829-42AE-B3F7-C873CCFD706E}" type="presOf" srcId="{6B735B07-8A57-44D8-8322-CF2295FFF9B5}" destId="{31649C01-A5BB-40ED-9E45-C86FF08AEDDB}" srcOrd="0" destOrd="0" presId="urn:microsoft.com/office/officeart/2005/8/layout/vList5"/>
    <dgm:cxn modelId="{866EF656-091C-4DD6-969C-E6DDBD9711B0}" type="presOf" srcId="{E75747FB-8A18-4EF9-A80F-175AE7A748C9}" destId="{18EA6261-1E56-411F-BBC5-1AE1682191B2}" srcOrd="0" destOrd="0" presId="urn:microsoft.com/office/officeart/2005/8/layout/vList5"/>
    <dgm:cxn modelId="{559FE849-A71B-4BAE-A617-42972BABA9D6}" srcId="{6B735B07-8A57-44D8-8322-CF2295FFF9B5}" destId="{EEA76989-AAB5-4711-8B70-76B552883AF1}" srcOrd="2" destOrd="0" parTransId="{6546C9BF-7E10-43F0-A902-F661DB9F7A9A}" sibTransId="{6981CBF5-F916-40B1-8CD8-365A0F237426}"/>
    <dgm:cxn modelId="{7EAE0160-ED99-448C-B571-BA0548451A93}" type="presOf" srcId="{FC5F8AA7-E80F-4ED5-8D8F-995224B1B548}" destId="{05565F2B-0D6B-46E9-A806-42B7D2E37A25}" srcOrd="0" destOrd="0" presId="urn:microsoft.com/office/officeart/2005/8/layout/vList5"/>
    <dgm:cxn modelId="{9F350CAB-929B-4BB0-97C8-276C7D6F92CC}" type="presParOf" srcId="{31649C01-A5BB-40ED-9E45-C86FF08AEDDB}" destId="{B81D0E8D-3C06-444D-8A0A-FC0C95178489}" srcOrd="0" destOrd="0" presId="urn:microsoft.com/office/officeart/2005/8/layout/vList5"/>
    <dgm:cxn modelId="{7C1B1E69-472F-417C-9E3F-A514CD4890BE}" type="presParOf" srcId="{B81D0E8D-3C06-444D-8A0A-FC0C95178489}" destId="{B1A8E4B8-52E9-45E6-AC57-184F94CBF216}" srcOrd="0" destOrd="0" presId="urn:microsoft.com/office/officeart/2005/8/layout/vList5"/>
    <dgm:cxn modelId="{2D78528E-7D8C-4735-A794-3F26817F8E34}" type="presParOf" srcId="{B81D0E8D-3C06-444D-8A0A-FC0C95178489}" destId="{A9E94BC7-F320-44CC-8358-0720A563B131}" srcOrd="1" destOrd="0" presId="urn:microsoft.com/office/officeart/2005/8/layout/vList5"/>
    <dgm:cxn modelId="{609B9E04-2FAF-4A96-B059-DBFF8765BDC0}" type="presParOf" srcId="{31649C01-A5BB-40ED-9E45-C86FF08AEDDB}" destId="{03733EF5-D700-4398-814C-C7960D142A38}" srcOrd="1" destOrd="0" presId="urn:microsoft.com/office/officeart/2005/8/layout/vList5"/>
    <dgm:cxn modelId="{BADA19B4-1C00-45E5-AA2A-E6E459C249A7}" type="presParOf" srcId="{31649C01-A5BB-40ED-9E45-C86FF08AEDDB}" destId="{46A436CC-6049-439E-A078-9D158D4DE786}" srcOrd="2" destOrd="0" presId="urn:microsoft.com/office/officeart/2005/8/layout/vList5"/>
    <dgm:cxn modelId="{2A46D5AC-07B7-46AA-8AD2-22EE49BB4158}" type="presParOf" srcId="{46A436CC-6049-439E-A078-9D158D4DE786}" destId="{05565F2B-0D6B-46E9-A806-42B7D2E37A25}" srcOrd="0" destOrd="0" presId="urn:microsoft.com/office/officeart/2005/8/layout/vList5"/>
    <dgm:cxn modelId="{7EE9D01C-03D6-4027-BD4F-93D66390E993}" type="presParOf" srcId="{46A436CC-6049-439E-A078-9D158D4DE786}" destId="{D6B61EF0-A00E-40F4-9883-6043D16C87E2}" srcOrd="1" destOrd="0" presId="urn:microsoft.com/office/officeart/2005/8/layout/vList5"/>
    <dgm:cxn modelId="{F4500235-A497-4E8A-A810-C82189472D83}" type="presParOf" srcId="{31649C01-A5BB-40ED-9E45-C86FF08AEDDB}" destId="{17306E72-4B7C-45AB-9438-517BD56D3ED5}" srcOrd="3" destOrd="0" presId="urn:microsoft.com/office/officeart/2005/8/layout/vList5"/>
    <dgm:cxn modelId="{C9452425-7925-49DB-9ABC-1C0156276BFA}" type="presParOf" srcId="{31649C01-A5BB-40ED-9E45-C86FF08AEDDB}" destId="{737A9EC7-24F4-4F10-A2B0-D0B321BC4F10}" srcOrd="4" destOrd="0" presId="urn:microsoft.com/office/officeart/2005/8/layout/vList5"/>
    <dgm:cxn modelId="{DB262053-5A3A-4FDC-B504-4FAE45FB289F}" type="presParOf" srcId="{737A9EC7-24F4-4F10-A2B0-D0B321BC4F10}" destId="{4E8BC765-9642-4AD4-89C1-BE5BBA3B6F90}" srcOrd="0" destOrd="0" presId="urn:microsoft.com/office/officeart/2005/8/layout/vList5"/>
    <dgm:cxn modelId="{0EA82FBC-D110-486C-A15C-4FAE26FE9F03}" type="presParOf" srcId="{737A9EC7-24F4-4F10-A2B0-D0B321BC4F10}" destId="{97ED3DF7-F98F-4AF6-9A0F-F136A74CE5F4}" srcOrd="1" destOrd="0" presId="urn:microsoft.com/office/officeart/2005/8/layout/vList5"/>
    <dgm:cxn modelId="{8D02624E-53E2-4147-B5F6-0ECB8997371F}" type="presParOf" srcId="{31649C01-A5BB-40ED-9E45-C86FF08AEDDB}" destId="{31D27C78-5757-4379-8FB8-3F29C726F5A8}" srcOrd="5" destOrd="0" presId="urn:microsoft.com/office/officeart/2005/8/layout/vList5"/>
    <dgm:cxn modelId="{D6DD7137-C31C-4946-A10D-A067AC17E26B}" type="presParOf" srcId="{31649C01-A5BB-40ED-9E45-C86FF08AEDDB}" destId="{70EDDB8E-2C98-4D3F-AE7C-071873EFBFE8}" srcOrd="6" destOrd="0" presId="urn:microsoft.com/office/officeart/2005/8/layout/vList5"/>
    <dgm:cxn modelId="{F83C819F-9D06-40AD-8659-C52024892912}" type="presParOf" srcId="{70EDDB8E-2C98-4D3F-AE7C-071873EFBFE8}" destId="{18EA6261-1E56-411F-BBC5-1AE1682191B2}" srcOrd="0" destOrd="0" presId="urn:microsoft.com/office/officeart/2005/8/layout/vList5"/>
    <dgm:cxn modelId="{6DA6C00A-830F-4CAF-BB80-5CEFA8C94BAC}" type="presParOf" srcId="{70EDDB8E-2C98-4D3F-AE7C-071873EFBFE8}" destId="{773E5117-B619-4058-9C8C-3A92FBF0B5F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9AB6309-7F7D-49C5-B37F-72B3B50EC970}" type="doc">
      <dgm:prSet loTypeId="urn:microsoft.com/office/officeart/2005/8/layout/vList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ACF67A4D-9E88-45B5-9F81-BBA0D9D0DF6E}">
      <dgm:prSet custT="1"/>
      <dgm:spPr>
        <a:gradFill rotWithShape="0">
          <a:gsLst>
            <a:gs pos="0">
              <a:srgbClr val="3C8C93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pPr algn="ctr" rtl="0"/>
          <a:r>
            <a:rPr lang="ru-RU" sz="2000" b="1" dirty="0" smtClean="0">
              <a:solidFill>
                <a:schemeClr val="accent5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Разработен „План за действие за минимизиране на риска от загуба на средства и ускоряване на усвояемостта по оперативните програми, съ-финансирани със средства от СКФ на ЕС през периода 2007-2013 г.“ </a:t>
          </a:r>
          <a:endParaRPr lang="bg-BG" sz="2000" b="1" dirty="0" smtClean="0">
            <a:solidFill>
              <a:schemeClr val="accent5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algn="ctr" rtl="0"/>
          <a:endParaRPr lang="bg-BG" sz="1500" b="1" dirty="0">
            <a:solidFill>
              <a:schemeClr val="accent5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D104502-7BB7-4DF7-813A-2DD4FFC33A16}" type="parTrans" cxnId="{6B031747-558C-4BFF-94EE-DB5FE9996E95}">
      <dgm:prSet/>
      <dgm:spPr/>
      <dgm:t>
        <a:bodyPr/>
        <a:lstStyle/>
        <a:p>
          <a:endParaRPr lang="bg-BG"/>
        </a:p>
      </dgm:t>
    </dgm:pt>
    <dgm:pt modelId="{EAF2D743-7553-471C-B0FE-E05703E7AFD8}" type="sibTrans" cxnId="{6B031747-558C-4BFF-94EE-DB5FE9996E95}">
      <dgm:prSet/>
      <dgm:spPr/>
      <dgm:t>
        <a:bodyPr/>
        <a:lstStyle/>
        <a:p>
          <a:endParaRPr lang="bg-BG"/>
        </a:p>
      </dgm:t>
    </dgm:pt>
    <dgm:pt modelId="{FE99C4C8-7A6C-452D-9A7B-965A8B56A87A}">
      <dgm:prSet custT="1"/>
      <dgm:spPr>
        <a:gradFill rotWithShape="0">
          <a:gsLst>
            <a:gs pos="0">
              <a:srgbClr val="3C8C93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pPr algn="ctr" rtl="0"/>
          <a:r>
            <a:rPr lang="ru-RU" sz="2000" b="1" dirty="0" smtClean="0">
              <a:solidFill>
                <a:schemeClr val="accent5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Решение № 500/23.08.2013 г. на МС за даване  на съгласие договарящите органи по пет от общо 7 от ОП да наддоговорят финансовия ресурс по съответната оперативна програма със средства в размер на до 10% над бюджета, определен за програмата (без ОП „Транспорт“ и ОП „Околна среда“, за които вече са налице такива решения (ОПОС: РМС № 147 от 05.03.2013 г.).</a:t>
          </a:r>
          <a:endParaRPr lang="bg-BG" sz="2000" b="1" dirty="0" smtClean="0">
            <a:solidFill>
              <a:schemeClr val="accent5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algn="ctr" rtl="0"/>
          <a:endParaRPr lang="bg-BG" sz="2000" b="1" dirty="0">
            <a:solidFill>
              <a:schemeClr val="accent5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643DD12-5599-4656-8F0C-D52388898E54}" type="parTrans" cxnId="{56798048-56D7-44B3-8C5E-48AE9641CED9}">
      <dgm:prSet/>
      <dgm:spPr/>
      <dgm:t>
        <a:bodyPr/>
        <a:lstStyle/>
        <a:p>
          <a:endParaRPr lang="bg-BG"/>
        </a:p>
      </dgm:t>
    </dgm:pt>
    <dgm:pt modelId="{41B87A49-E262-4963-8087-2777571078DA}" type="sibTrans" cxnId="{56798048-56D7-44B3-8C5E-48AE9641CED9}">
      <dgm:prSet/>
      <dgm:spPr/>
      <dgm:t>
        <a:bodyPr/>
        <a:lstStyle/>
        <a:p>
          <a:endParaRPr lang="bg-BG"/>
        </a:p>
      </dgm:t>
    </dgm:pt>
    <dgm:pt modelId="{228ADB57-BBA8-4C17-B420-D63A671C9D12}" type="pres">
      <dgm:prSet presAssocID="{89AB6309-7F7D-49C5-B37F-72B3B50EC97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12630365-05AC-4C1C-94FF-259A5F68E4B7}" type="pres">
      <dgm:prSet presAssocID="{ACF67A4D-9E88-45B5-9F81-BBA0D9D0DF6E}" presName="parentText" presStyleLbl="node1" presStyleIdx="0" presStyleCnt="2" custScaleY="96342" custLinFactY="-9904" custLinFactNeighborX="-9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AFEEEF09-E754-49D6-970B-BFE0397CF862}" type="pres">
      <dgm:prSet presAssocID="{EAF2D743-7553-471C-B0FE-E05703E7AFD8}" presName="spacer" presStyleCnt="0"/>
      <dgm:spPr/>
    </dgm:pt>
    <dgm:pt modelId="{365F5593-1D6F-4B4D-A1E5-49850F8BA280}" type="pres">
      <dgm:prSet presAssocID="{FE99C4C8-7A6C-452D-9A7B-965A8B56A87A}" presName="parentText" presStyleLbl="node1" presStyleIdx="1" presStyleCnt="2" custScaleY="144650" custLinFactY="2469" custLinFactNeighborX="-9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06EEEF19-213E-4922-8833-F7A3F4946FC7}" type="presOf" srcId="{ACF67A4D-9E88-45B5-9F81-BBA0D9D0DF6E}" destId="{12630365-05AC-4C1C-94FF-259A5F68E4B7}" srcOrd="0" destOrd="0" presId="urn:microsoft.com/office/officeart/2005/8/layout/vList2"/>
    <dgm:cxn modelId="{FF720143-AC23-41B9-970E-9FD799743273}" type="presOf" srcId="{89AB6309-7F7D-49C5-B37F-72B3B50EC970}" destId="{228ADB57-BBA8-4C17-B420-D63A671C9D12}" srcOrd="0" destOrd="0" presId="urn:microsoft.com/office/officeart/2005/8/layout/vList2"/>
    <dgm:cxn modelId="{56798048-56D7-44B3-8C5E-48AE9641CED9}" srcId="{89AB6309-7F7D-49C5-B37F-72B3B50EC970}" destId="{FE99C4C8-7A6C-452D-9A7B-965A8B56A87A}" srcOrd="1" destOrd="0" parTransId="{2643DD12-5599-4656-8F0C-D52388898E54}" sibTransId="{41B87A49-E262-4963-8087-2777571078DA}"/>
    <dgm:cxn modelId="{6B031747-558C-4BFF-94EE-DB5FE9996E95}" srcId="{89AB6309-7F7D-49C5-B37F-72B3B50EC970}" destId="{ACF67A4D-9E88-45B5-9F81-BBA0D9D0DF6E}" srcOrd="0" destOrd="0" parTransId="{CD104502-7BB7-4DF7-813A-2DD4FFC33A16}" sibTransId="{EAF2D743-7553-471C-B0FE-E05703E7AFD8}"/>
    <dgm:cxn modelId="{BC7DD813-4089-4FA6-9948-10769F225E9A}" type="presOf" srcId="{FE99C4C8-7A6C-452D-9A7B-965A8B56A87A}" destId="{365F5593-1D6F-4B4D-A1E5-49850F8BA280}" srcOrd="0" destOrd="0" presId="urn:microsoft.com/office/officeart/2005/8/layout/vList2"/>
    <dgm:cxn modelId="{C446B724-D06C-445F-8F67-FBB56BE6E532}" type="presParOf" srcId="{228ADB57-BBA8-4C17-B420-D63A671C9D12}" destId="{12630365-05AC-4C1C-94FF-259A5F68E4B7}" srcOrd="0" destOrd="0" presId="urn:microsoft.com/office/officeart/2005/8/layout/vList2"/>
    <dgm:cxn modelId="{61A9A9FE-FF64-49E6-AB9F-5B4CA4E3A6E9}" type="presParOf" srcId="{228ADB57-BBA8-4C17-B420-D63A671C9D12}" destId="{AFEEEF09-E754-49D6-970B-BFE0397CF862}" srcOrd="1" destOrd="0" presId="urn:microsoft.com/office/officeart/2005/8/layout/vList2"/>
    <dgm:cxn modelId="{6ED48575-8398-46CF-B8D8-5B3E0397A3A7}" type="presParOf" srcId="{228ADB57-BBA8-4C17-B420-D63A671C9D12}" destId="{365F5593-1D6F-4B4D-A1E5-49850F8BA28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4955D8F-4704-46D9-9E43-D397B0A1F54C}" type="doc">
      <dgm:prSet loTypeId="urn:microsoft.com/office/officeart/2005/8/layout/vList5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bg-BG"/>
        </a:p>
      </dgm:t>
    </dgm:pt>
    <dgm:pt modelId="{CC69AE22-1206-4C02-8662-5CE4CB3BE63D}">
      <dgm:prSet/>
      <dgm:spPr/>
      <dgm:t>
        <a:bodyPr/>
        <a:lstStyle/>
        <a:p>
          <a:pPr rtl="0"/>
          <a:r>
            <a:rPr lang="bg-BG" b="1" dirty="0" smtClean="0"/>
            <a:t>Доброто програмиране</a:t>
          </a:r>
          <a:endParaRPr lang="bg-BG" dirty="0"/>
        </a:p>
      </dgm:t>
    </dgm:pt>
    <dgm:pt modelId="{C5BB1400-5571-4D70-8CD3-3F849FC0E352}" type="parTrans" cxnId="{E6385B96-7A68-4225-9300-60A24EF200D6}">
      <dgm:prSet/>
      <dgm:spPr/>
      <dgm:t>
        <a:bodyPr/>
        <a:lstStyle/>
        <a:p>
          <a:endParaRPr lang="bg-BG"/>
        </a:p>
      </dgm:t>
    </dgm:pt>
    <dgm:pt modelId="{EAC66D10-BA91-4F75-9F98-012640C70832}" type="sibTrans" cxnId="{E6385B96-7A68-4225-9300-60A24EF200D6}">
      <dgm:prSet/>
      <dgm:spPr/>
      <dgm:t>
        <a:bodyPr/>
        <a:lstStyle/>
        <a:p>
          <a:endParaRPr lang="bg-BG"/>
        </a:p>
      </dgm:t>
    </dgm:pt>
    <dgm:pt modelId="{E2C722F2-FD2F-49C1-A22E-B45D62A0F76C}">
      <dgm:prSet/>
      <dgm:spPr/>
      <dgm:t>
        <a:bodyPr/>
        <a:lstStyle/>
        <a:p>
          <a:pPr rtl="0"/>
          <a:r>
            <a:rPr lang="bg-BG" b="1" dirty="0" smtClean="0">
              <a:solidFill>
                <a:schemeClr val="accent1">
                  <a:lumMod val="25000"/>
                </a:schemeClr>
              </a:solidFill>
            </a:rPr>
            <a:t>Предпоставка за успешно изпълнение</a:t>
          </a:r>
          <a:endParaRPr lang="bg-BG" dirty="0">
            <a:solidFill>
              <a:schemeClr val="accent1">
                <a:lumMod val="25000"/>
              </a:schemeClr>
            </a:solidFill>
          </a:endParaRPr>
        </a:p>
      </dgm:t>
    </dgm:pt>
    <dgm:pt modelId="{1503B286-E524-425A-90A6-4A72E5EE66B7}" type="parTrans" cxnId="{2857FD01-7064-462D-ADEC-F9BBD3D5B96D}">
      <dgm:prSet/>
      <dgm:spPr/>
      <dgm:t>
        <a:bodyPr/>
        <a:lstStyle/>
        <a:p>
          <a:endParaRPr lang="bg-BG"/>
        </a:p>
      </dgm:t>
    </dgm:pt>
    <dgm:pt modelId="{AB8C93FB-A26C-4FD9-B1BB-6661BAF6E708}" type="sibTrans" cxnId="{2857FD01-7064-462D-ADEC-F9BBD3D5B96D}">
      <dgm:prSet/>
      <dgm:spPr/>
      <dgm:t>
        <a:bodyPr/>
        <a:lstStyle/>
        <a:p>
          <a:endParaRPr lang="bg-BG"/>
        </a:p>
      </dgm:t>
    </dgm:pt>
    <dgm:pt modelId="{E73E6C27-9D36-4E2A-B0D5-19CFF0BFB88D}" type="pres">
      <dgm:prSet presAssocID="{A4955D8F-4704-46D9-9E43-D397B0A1F54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2EC7EE01-A0AA-4C84-A9F2-ECBC7CC61BFF}" type="pres">
      <dgm:prSet presAssocID="{CC69AE22-1206-4C02-8662-5CE4CB3BE63D}" presName="linNode" presStyleCnt="0"/>
      <dgm:spPr/>
    </dgm:pt>
    <dgm:pt modelId="{D8ED9902-EBAD-486B-9362-3EC5DA59D99D}" type="pres">
      <dgm:prSet presAssocID="{CC69AE22-1206-4C02-8662-5CE4CB3BE63D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99D98E9F-87B9-4F1E-A30B-BC7A8BDD3E44}" type="pres">
      <dgm:prSet presAssocID="{CC69AE22-1206-4C02-8662-5CE4CB3BE63D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E6385B96-7A68-4225-9300-60A24EF200D6}" srcId="{A4955D8F-4704-46D9-9E43-D397B0A1F54C}" destId="{CC69AE22-1206-4C02-8662-5CE4CB3BE63D}" srcOrd="0" destOrd="0" parTransId="{C5BB1400-5571-4D70-8CD3-3F849FC0E352}" sibTransId="{EAC66D10-BA91-4F75-9F98-012640C70832}"/>
    <dgm:cxn modelId="{2857FD01-7064-462D-ADEC-F9BBD3D5B96D}" srcId="{CC69AE22-1206-4C02-8662-5CE4CB3BE63D}" destId="{E2C722F2-FD2F-49C1-A22E-B45D62A0F76C}" srcOrd="0" destOrd="0" parTransId="{1503B286-E524-425A-90A6-4A72E5EE66B7}" sibTransId="{AB8C93FB-A26C-4FD9-B1BB-6661BAF6E708}"/>
    <dgm:cxn modelId="{811A04FD-C3F1-4BF7-AE27-9D008FDB8E57}" type="presOf" srcId="{A4955D8F-4704-46D9-9E43-D397B0A1F54C}" destId="{E73E6C27-9D36-4E2A-B0D5-19CFF0BFB88D}" srcOrd="0" destOrd="0" presId="urn:microsoft.com/office/officeart/2005/8/layout/vList5"/>
    <dgm:cxn modelId="{C319E1DF-8334-48C2-B8E4-809CE68E84CC}" type="presOf" srcId="{E2C722F2-FD2F-49C1-A22E-B45D62A0F76C}" destId="{99D98E9F-87B9-4F1E-A30B-BC7A8BDD3E44}" srcOrd="0" destOrd="0" presId="urn:microsoft.com/office/officeart/2005/8/layout/vList5"/>
    <dgm:cxn modelId="{7514D376-88DC-4C5A-B148-9FD43A71A42D}" type="presOf" srcId="{CC69AE22-1206-4C02-8662-5CE4CB3BE63D}" destId="{D8ED9902-EBAD-486B-9362-3EC5DA59D99D}" srcOrd="0" destOrd="0" presId="urn:microsoft.com/office/officeart/2005/8/layout/vList5"/>
    <dgm:cxn modelId="{53F51D52-B81B-4D67-9E45-B44C3AAE12A9}" type="presParOf" srcId="{E73E6C27-9D36-4E2A-B0D5-19CFF0BFB88D}" destId="{2EC7EE01-A0AA-4C84-A9F2-ECBC7CC61BFF}" srcOrd="0" destOrd="0" presId="urn:microsoft.com/office/officeart/2005/8/layout/vList5"/>
    <dgm:cxn modelId="{9D7FB4E2-6420-46BE-8002-2C314747D143}" type="presParOf" srcId="{2EC7EE01-A0AA-4C84-A9F2-ECBC7CC61BFF}" destId="{D8ED9902-EBAD-486B-9362-3EC5DA59D99D}" srcOrd="0" destOrd="0" presId="urn:microsoft.com/office/officeart/2005/8/layout/vList5"/>
    <dgm:cxn modelId="{5982759C-1E95-4C91-92FD-424C1DA7468D}" type="presParOf" srcId="{2EC7EE01-A0AA-4C84-A9F2-ECBC7CC61BFF}" destId="{99D98E9F-87B9-4F1E-A30B-BC7A8BDD3E4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44C9476-B145-4C68-AD50-D03DFB41B240}" type="doc">
      <dgm:prSet loTypeId="urn:microsoft.com/office/officeart/2005/8/layout/hProcess11" loCatId="process" qsTypeId="urn:microsoft.com/office/officeart/2005/8/quickstyle/3d1" qsCatId="3D" csTypeId="urn:microsoft.com/office/officeart/2005/8/colors/accent1_4" csCatId="accent1" phldr="1"/>
      <dgm:spPr/>
      <dgm:t>
        <a:bodyPr/>
        <a:lstStyle/>
        <a:p>
          <a:endParaRPr lang="bg-BG"/>
        </a:p>
      </dgm:t>
    </dgm:pt>
    <dgm:pt modelId="{C4105406-38EF-48BA-BFE1-E150490C7794}">
      <dgm:prSet/>
      <dgm:spPr/>
      <dgm:t>
        <a:bodyPr/>
        <a:lstStyle/>
        <a:p>
          <a:pPr rtl="0"/>
          <a:r>
            <a:rPr lang="bg-BG" dirty="0" smtClean="0"/>
            <a:t>15.11 - получени неофициални коментари от службите на ЕК</a:t>
          </a:r>
          <a:endParaRPr lang="bg-BG" dirty="0"/>
        </a:p>
      </dgm:t>
    </dgm:pt>
    <dgm:pt modelId="{E65E4E20-1541-4F5B-83F5-DDF33F146EA8}" type="parTrans" cxnId="{0F8C9ADA-024B-4510-87C0-0E1838345005}">
      <dgm:prSet/>
      <dgm:spPr/>
      <dgm:t>
        <a:bodyPr/>
        <a:lstStyle/>
        <a:p>
          <a:endParaRPr lang="bg-BG"/>
        </a:p>
      </dgm:t>
    </dgm:pt>
    <dgm:pt modelId="{3EAC893C-84FB-48CA-9040-F3B11879BFD2}" type="sibTrans" cxnId="{0F8C9ADA-024B-4510-87C0-0E1838345005}">
      <dgm:prSet/>
      <dgm:spPr/>
      <dgm:t>
        <a:bodyPr/>
        <a:lstStyle/>
        <a:p>
          <a:endParaRPr lang="bg-BG"/>
        </a:p>
      </dgm:t>
    </dgm:pt>
    <dgm:pt modelId="{83A386D9-0D5D-4E80-98F5-69629B4817E3}">
      <dgm:prSet/>
      <dgm:spPr/>
      <dgm:t>
        <a:bodyPr/>
        <a:lstStyle/>
        <a:p>
          <a:pPr rtl="0"/>
          <a:r>
            <a:rPr lang="bg-BG" dirty="0" smtClean="0"/>
            <a:t>18-22.11 - официално представяне на коментарите от ЕК и първи експертни обсъждания</a:t>
          </a:r>
          <a:endParaRPr lang="bg-BG" dirty="0"/>
        </a:p>
      </dgm:t>
    </dgm:pt>
    <dgm:pt modelId="{6BAEFE67-F37F-4013-82B9-93368243CE6B}" type="parTrans" cxnId="{5DC6FA28-202F-4371-9D34-2E22EA9A35FC}">
      <dgm:prSet/>
      <dgm:spPr/>
      <dgm:t>
        <a:bodyPr/>
        <a:lstStyle/>
        <a:p>
          <a:endParaRPr lang="bg-BG"/>
        </a:p>
      </dgm:t>
    </dgm:pt>
    <dgm:pt modelId="{1341E0C2-C89A-4849-8DE2-C7A969899858}" type="sibTrans" cxnId="{5DC6FA28-202F-4371-9D34-2E22EA9A35FC}">
      <dgm:prSet/>
      <dgm:spPr/>
      <dgm:t>
        <a:bodyPr/>
        <a:lstStyle/>
        <a:p>
          <a:endParaRPr lang="bg-BG"/>
        </a:p>
      </dgm:t>
    </dgm:pt>
    <dgm:pt modelId="{CB8649FE-2755-4B4F-816F-B70460D21748}">
      <dgm:prSet/>
      <dgm:spPr/>
      <dgm:t>
        <a:bodyPr/>
        <a:lstStyle/>
        <a:p>
          <a:r>
            <a:rPr lang="bg-BG" dirty="0" smtClean="0">
              <a:latin typeface="+mn-lt"/>
            </a:rPr>
            <a:t>22.11 – 13.12 - отразяване на коментарите</a:t>
          </a:r>
          <a:endParaRPr lang="bg-BG" dirty="0"/>
        </a:p>
      </dgm:t>
    </dgm:pt>
    <dgm:pt modelId="{47A1FF47-2A9B-4378-94F0-D944464C59D9}" type="parTrans" cxnId="{885F915D-D26F-4A26-B8A0-7E3E3A4D83E7}">
      <dgm:prSet/>
      <dgm:spPr/>
      <dgm:t>
        <a:bodyPr/>
        <a:lstStyle/>
        <a:p>
          <a:endParaRPr lang="bg-BG"/>
        </a:p>
      </dgm:t>
    </dgm:pt>
    <dgm:pt modelId="{AC696C43-C0FA-445A-BC2F-ADA0AF1DC013}" type="sibTrans" cxnId="{885F915D-D26F-4A26-B8A0-7E3E3A4D83E7}">
      <dgm:prSet/>
      <dgm:spPr/>
      <dgm:t>
        <a:bodyPr/>
        <a:lstStyle/>
        <a:p>
          <a:endParaRPr lang="bg-BG"/>
        </a:p>
      </dgm:t>
    </dgm:pt>
    <dgm:pt modelId="{3EEFC588-9595-4CE3-8FA7-FA9ACA6463CB}">
      <dgm:prSet/>
      <dgm:spPr/>
      <dgm:t>
        <a:bodyPr/>
        <a:lstStyle/>
        <a:p>
          <a:r>
            <a:rPr lang="bg-BG" dirty="0" smtClean="0">
              <a:latin typeface="+mn-lt"/>
            </a:rPr>
            <a:t>13.12 – 13.01 – публично представяне </a:t>
          </a:r>
          <a:r>
            <a:rPr lang="bg-BG" smtClean="0">
              <a:latin typeface="+mn-lt"/>
            </a:rPr>
            <a:t>и обсъждане</a:t>
          </a:r>
          <a:endParaRPr lang="bg-BG" dirty="0"/>
        </a:p>
      </dgm:t>
    </dgm:pt>
    <dgm:pt modelId="{59B365EE-C155-4E8C-801B-314D40A2771D}" type="parTrans" cxnId="{89271B16-4F47-434E-B891-7EB6E9295701}">
      <dgm:prSet/>
      <dgm:spPr/>
      <dgm:t>
        <a:bodyPr/>
        <a:lstStyle/>
        <a:p>
          <a:endParaRPr lang="bg-BG"/>
        </a:p>
      </dgm:t>
    </dgm:pt>
    <dgm:pt modelId="{2C479CC4-7466-4097-BDB8-A8CB2C021912}" type="sibTrans" cxnId="{89271B16-4F47-434E-B891-7EB6E9295701}">
      <dgm:prSet/>
      <dgm:spPr/>
      <dgm:t>
        <a:bodyPr/>
        <a:lstStyle/>
        <a:p>
          <a:endParaRPr lang="bg-BG"/>
        </a:p>
      </dgm:t>
    </dgm:pt>
    <dgm:pt modelId="{B024FE82-B7DF-47B6-AC4D-B0FCF93F554E}">
      <dgm:prSet/>
      <dgm:spPr/>
      <dgm:t>
        <a:bodyPr/>
        <a:lstStyle/>
        <a:p>
          <a:r>
            <a:rPr lang="bg-BG" dirty="0" smtClean="0">
              <a:latin typeface="+mn-lt"/>
            </a:rPr>
            <a:t>13.01 – 31.01 – внасяне за одобрение в Министерски съвет</a:t>
          </a:r>
          <a:endParaRPr lang="bg-BG" dirty="0"/>
        </a:p>
      </dgm:t>
    </dgm:pt>
    <dgm:pt modelId="{907C7BC4-9205-475D-8AB8-827D8FD687C8}" type="parTrans" cxnId="{F03D72DD-6D8C-482E-94BF-8569B4EEC35D}">
      <dgm:prSet/>
      <dgm:spPr/>
      <dgm:t>
        <a:bodyPr/>
        <a:lstStyle/>
        <a:p>
          <a:endParaRPr lang="bg-BG"/>
        </a:p>
      </dgm:t>
    </dgm:pt>
    <dgm:pt modelId="{8824DB86-B71A-4107-B650-0BE36D1FEA7E}" type="sibTrans" cxnId="{F03D72DD-6D8C-482E-94BF-8569B4EEC35D}">
      <dgm:prSet/>
      <dgm:spPr/>
      <dgm:t>
        <a:bodyPr/>
        <a:lstStyle/>
        <a:p>
          <a:endParaRPr lang="bg-BG"/>
        </a:p>
      </dgm:t>
    </dgm:pt>
    <dgm:pt modelId="{C22D5E68-0946-4ED4-B179-AC0046BE011E}" type="pres">
      <dgm:prSet presAssocID="{F44C9476-B145-4C68-AD50-D03DFB41B24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70212212-AC68-4B5A-B725-5C6EAF9225B5}" type="pres">
      <dgm:prSet presAssocID="{F44C9476-B145-4C68-AD50-D03DFB41B240}" presName="arrow" presStyleLbl="bgShp" presStyleIdx="0" presStyleCnt="1"/>
      <dgm:spPr/>
    </dgm:pt>
    <dgm:pt modelId="{57B8BC95-46B6-4533-A609-7C9B20B78EFD}" type="pres">
      <dgm:prSet presAssocID="{F44C9476-B145-4C68-AD50-D03DFB41B240}" presName="points" presStyleCnt="0"/>
      <dgm:spPr/>
    </dgm:pt>
    <dgm:pt modelId="{F5381142-E1FC-4C78-A00E-5FFB02725894}" type="pres">
      <dgm:prSet presAssocID="{C4105406-38EF-48BA-BFE1-E150490C7794}" presName="compositeA" presStyleCnt="0"/>
      <dgm:spPr/>
    </dgm:pt>
    <dgm:pt modelId="{AA539FA7-01CF-4772-BA60-A9ABC931B790}" type="pres">
      <dgm:prSet presAssocID="{C4105406-38EF-48BA-BFE1-E150490C7794}" presName="text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452C792-2C87-473B-83BE-B2E0F2679373}" type="pres">
      <dgm:prSet presAssocID="{C4105406-38EF-48BA-BFE1-E150490C7794}" presName="circleA" presStyleLbl="node1" presStyleIdx="0" presStyleCnt="5"/>
      <dgm:spPr/>
    </dgm:pt>
    <dgm:pt modelId="{17D29979-F8AF-4695-ABE9-E3D5F7A0730D}" type="pres">
      <dgm:prSet presAssocID="{C4105406-38EF-48BA-BFE1-E150490C7794}" presName="spaceA" presStyleCnt="0"/>
      <dgm:spPr/>
    </dgm:pt>
    <dgm:pt modelId="{E3D3149F-9FC3-4DF3-9811-AD00BBE99710}" type="pres">
      <dgm:prSet presAssocID="{3EAC893C-84FB-48CA-9040-F3B11879BFD2}" presName="space" presStyleCnt="0"/>
      <dgm:spPr/>
    </dgm:pt>
    <dgm:pt modelId="{CF22B58A-6A61-4CC1-8856-438A76AF1962}" type="pres">
      <dgm:prSet presAssocID="{83A386D9-0D5D-4E80-98F5-69629B4817E3}" presName="compositeB" presStyleCnt="0"/>
      <dgm:spPr/>
    </dgm:pt>
    <dgm:pt modelId="{BF33B8E8-B28B-4A52-9439-D924D792301C}" type="pres">
      <dgm:prSet presAssocID="{83A386D9-0D5D-4E80-98F5-69629B4817E3}" presName="text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AA573DEC-D7C3-4609-BAFE-964C6CAFEE23}" type="pres">
      <dgm:prSet presAssocID="{83A386D9-0D5D-4E80-98F5-69629B4817E3}" presName="circleB" presStyleLbl="node1" presStyleIdx="1" presStyleCnt="5"/>
      <dgm:spPr/>
    </dgm:pt>
    <dgm:pt modelId="{71D86DF7-DEF1-49A6-9225-2D0A87DFD8F7}" type="pres">
      <dgm:prSet presAssocID="{83A386D9-0D5D-4E80-98F5-69629B4817E3}" presName="spaceB" presStyleCnt="0"/>
      <dgm:spPr/>
    </dgm:pt>
    <dgm:pt modelId="{1220B716-33C4-4EE5-9702-4C4AEF5EB022}" type="pres">
      <dgm:prSet presAssocID="{1341E0C2-C89A-4849-8DE2-C7A969899858}" presName="space" presStyleCnt="0"/>
      <dgm:spPr/>
    </dgm:pt>
    <dgm:pt modelId="{CE5EF076-33E3-4003-AD60-AB4F03D86A95}" type="pres">
      <dgm:prSet presAssocID="{CB8649FE-2755-4B4F-816F-B70460D21748}" presName="compositeA" presStyleCnt="0"/>
      <dgm:spPr/>
    </dgm:pt>
    <dgm:pt modelId="{AE657767-75EF-4088-A42D-B2E153AA4879}" type="pres">
      <dgm:prSet presAssocID="{CB8649FE-2755-4B4F-816F-B70460D21748}" presName="textA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10AD53C3-0EA3-4FDD-8119-C57DA648F25C}" type="pres">
      <dgm:prSet presAssocID="{CB8649FE-2755-4B4F-816F-B70460D21748}" presName="circleA" presStyleLbl="node1" presStyleIdx="2" presStyleCnt="5"/>
      <dgm:spPr/>
    </dgm:pt>
    <dgm:pt modelId="{2DC8CAAD-8AC3-4BA8-9585-52942CAF73F5}" type="pres">
      <dgm:prSet presAssocID="{CB8649FE-2755-4B4F-816F-B70460D21748}" presName="spaceA" presStyleCnt="0"/>
      <dgm:spPr/>
    </dgm:pt>
    <dgm:pt modelId="{9ABC32BC-51E6-40E8-99A4-4D1903CF3CF3}" type="pres">
      <dgm:prSet presAssocID="{AC696C43-C0FA-445A-BC2F-ADA0AF1DC013}" presName="space" presStyleCnt="0"/>
      <dgm:spPr/>
    </dgm:pt>
    <dgm:pt modelId="{B7879B8E-92F3-4684-A286-66D544382C10}" type="pres">
      <dgm:prSet presAssocID="{3EEFC588-9595-4CE3-8FA7-FA9ACA6463CB}" presName="compositeB" presStyleCnt="0"/>
      <dgm:spPr/>
    </dgm:pt>
    <dgm:pt modelId="{7254BA7B-8335-4BD7-A2CF-582C5AB03AF8}" type="pres">
      <dgm:prSet presAssocID="{3EEFC588-9595-4CE3-8FA7-FA9ACA6463CB}" presName="textB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1701A7B8-2BD1-4796-A2A4-C456749D9E07}" type="pres">
      <dgm:prSet presAssocID="{3EEFC588-9595-4CE3-8FA7-FA9ACA6463CB}" presName="circleB" presStyleLbl="node1" presStyleIdx="3" presStyleCnt="5"/>
      <dgm:spPr/>
    </dgm:pt>
    <dgm:pt modelId="{979BBB39-0E7E-4FCD-AF26-6D1F16AF3D45}" type="pres">
      <dgm:prSet presAssocID="{3EEFC588-9595-4CE3-8FA7-FA9ACA6463CB}" presName="spaceB" presStyleCnt="0"/>
      <dgm:spPr/>
    </dgm:pt>
    <dgm:pt modelId="{2C68A615-6C5F-44E6-88F2-C4B88F760CB8}" type="pres">
      <dgm:prSet presAssocID="{2C479CC4-7466-4097-BDB8-A8CB2C021912}" presName="space" presStyleCnt="0"/>
      <dgm:spPr/>
    </dgm:pt>
    <dgm:pt modelId="{63163604-7D9F-407B-9014-9D2F79FB12A3}" type="pres">
      <dgm:prSet presAssocID="{B024FE82-B7DF-47B6-AC4D-B0FCF93F554E}" presName="compositeA" presStyleCnt="0"/>
      <dgm:spPr/>
    </dgm:pt>
    <dgm:pt modelId="{0E832AAB-55D0-4F2B-86EC-B45D1069D994}" type="pres">
      <dgm:prSet presAssocID="{B024FE82-B7DF-47B6-AC4D-B0FCF93F554E}" presName="textA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0384B515-AA9C-4E7F-8D68-9205ED1622F4}" type="pres">
      <dgm:prSet presAssocID="{B024FE82-B7DF-47B6-AC4D-B0FCF93F554E}" presName="circleA" presStyleLbl="node1" presStyleIdx="4" presStyleCnt="5"/>
      <dgm:spPr/>
    </dgm:pt>
    <dgm:pt modelId="{AF396C35-1A10-4C09-812E-258B51F2E421}" type="pres">
      <dgm:prSet presAssocID="{B024FE82-B7DF-47B6-AC4D-B0FCF93F554E}" presName="spaceA" presStyleCnt="0"/>
      <dgm:spPr/>
    </dgm:pt>
  </dgm:ptLst>
  <dgm:cxnLst>
    <dgm:cxn modelId="{056A4539-7CCF-4709-A950-47940D92FF1C}" type="presOf" srcId="{3EEFC588-9595-4CE3-8FA7-FA9ACA6463CB}" destId="{7254BA7B-8335-4BD7-A2CF-582C5AB03AF8}" srcOrd="0" destOrd="0" presId="urn:microsoft.com/office/officeart/2005/8/layout/hProcess11"/>
    <dgm:cxn modelId="{453A4BAE-9F4B-419F-8399-ED3BF93F9CF3}" type="presOf" srcId="{CB8649FE-2755-4B4F-816F-B70460D21748}" destId="{AE657767-75EF-4088-A42D-B2E153AA4879}" srcOrd="0" destOrd="0" presId="urn:microsoft.com/office/officeart/2005/8/layout/hProcess11"/>
    <dgm:cxn modelId="{0F8C9ADA-024B-4510-87C0-0E1838345005}" srcId="{F44C9476-B145-4C68-AD50-D03DFB41B240}" destId="{C4105406-38EF-48BA-BFE1-E150490C7794}" srcOrd="0" destOrd="0" parTransId="{E65E4E20-1541-4F5B-83F5-DDF33F146EA8}" sibTransId="{3EAC893C-84FB-48CA-9040-F3B11879BFD2}"/>
    <dgm:cxn modelId="{D3E58614-0DEC-460C-83F7-F33B3042443A}" type="presOf" srcId="{B024FE82-B7DF-47B6-AC4D-B0FCF93F554E}" destId="{0E832AAB-55D0-4F2B-86EC-B45D1069D994}" srcOrd="0" destOrd="0" presId="urn:microsoft.com/office/officeart/2005/8/layout/hProcess11"/>
    <dgm:cxn modelId="{89271B16-4F47-434E-B891-7EB6E9295701}" srcId="{F44C9476-B145-4C68-AD50-D03DFB41B240}" destId="{3EEFC588-9595-4CE3-8FA7-FA9ACA6463CB}" srcOrd="3" destOrd="0" parTransId="{59B365EE-C155-4E8C-801B-314D40A2771D}" sibTransId="{2C479CC4-7466-4097-BDB8-A8CB2C021912}"/>
    <dgm:cxn modelId="{45E6BB6D-7B0A-4CB7-A80D-941C448838EC}" type="presOf" srcId="{83A386D9-0D5D-4E80-98F5-69629B4817E3}" destId="{BF33B8E8-B28B-4A52-9439-D924D792301C}" srcOrd="0" destOrd="0" presId="urn:microsoft.com/office/officeart/2005/8/layout/hProcess11"/>
    <dgm:cxn modelId="{5DC6FA28-202F-4371-9D34-2E22EA9A35FC}" srcId="{F44C9476-B145-4C68-AD50-D03DFB41B240}" destId="{83A386D9-0D5D-4E80-98F5-69629B4817E3}" srcOrd="1" destOrd="0" parTransId="{6BAEFE67-F37F-4013-82B9-93368243CE6B}" sibTransId="{1341E0C2-C89A-4849-8DE2-C7A969899858}"/>
    <dgm:cxn modelId="{960D9BF2-8B65-4983-A395-050F6FBFC624}" type="presOf" srcId="{C4105406-38EF-48BA-BFE1-E150490C7794}" destId="{AA539FA7-01CF-4772-BA60-A9ABC931B790}" srcOrd="0" destOrd="0" presId="urn:microsoft.com/office/officeart/2005/8/layout/hProcess11"/>
    <dgm:cxn modelId="{9F8790C5-453C-48F7-ACD2-85A98332AA16}" type="presOf" srcId="{F44C9476-B145-4C68-AD50-D03DFB41B240}" destId="{C22D5E68-0946-4ED4-B179-AC0046BE011E}" srcOrd="0" destOrd="0" presId="urn:microsoft.com/office/officeart/2005/8/layout/hProcess11"/>
    <dgm:cxn modelId="{F03D72DD-6D8C-482E-94BF-8569B4EEC35D}" srcId="{F44C9476-B145-4C68-AD50-D03DFB41B240}" destId="{B024FE82-B7DF-47B6-AC4D-B0FCF93F554E}" srcOrd="4" destOrd="0" parTransId="{907C7BC4-9205-475D-8AB8-827D8FD687C8}" sibTransId="{8824DB86-B71A-4107-B650-0BE36D1FEA7E}"/>
    <dgm:cxn modelId="{885F915D-D26F-4A26-B8A0-7E3E3A4D83E7}" srcId="{F44C9476-B145-4C68-AD50-D03DFB41B240}" destId="{CB8649FE-2755-4B4F-816F-B70460D21748}" srcOrd="2" destOrd="0" parTransId="{47A1FF47-2A9B-4378-94F0-D944464C59D9}" sibTransId="{AC696C43-C0FA-445A-BC2F-ADA0AF1DC013}"/>
    <dgm:cxn modelId="{66663A25-8D94-453A-8970-FA1AA8F5EA26}" type="presParOf" srcId="{C22D5E68-0946-4ED4-B179-AC0046BE011E}" destId="{70212212-AC68-4B5A-B725-5C6EAF9225B5}" srcOrd="0" destOrd="0" presId="urn:microsoft.com/office/officeart/2005/8/layout/hProcess11"/>
    <dgm:cxn modelId="{F8CB9CF4-905B-47D8-B8CB-84DF86F25AE8}" type="presParOf" srcId="{C22D5E68-0946-4ED4-B179-AC0046BE011E}" destId="{57B8BC95-46B6-4533-A609-7C9B20B78EFD}" srcOrd="1" destOrd="0" presId="urn:microsoft.com/office/officeart/2005/8/layout/hProcess11"/>
    <dgm:cxn modelId="{7A935A1A-C104-4E08-B263-BD802A7FE410}" type="presParOf" srcId="{57B8BC95-46B6-4533-A609-7C9B20B78EFD}" destId="{F5381142-E1FC-4C78-A00E-5FFB02725894}" srcOrd="0" destOrd="0" presId="urn:microsoft.com/office/officeart/2005/8/layout/hProcess11"/>
    <dgm:cxn modelId="{24EC2EDD-189C-464D-8AAC-62A1F637B7B1}" type="presParOf" srcId="{F5381142-E1FC-4C78-A00E-5FFB02725894}" destId="{AA539FA7-01CF-4772-BA60-A9ABC931B790}" srcOrd="0" destOrd="0" presId="urn:microsoft.com/office/officeart/2005/8/layout/hProcess11"/>
    <dgm:cxn modelId="{9957FCF0-1A73-4AA9-84D1-9CDA548A27EC}" type="presParOf" srcId="{F5381142-E1FC-4C78-A00E-5FFB02725894}" destId="{F452C792-2C87-473B-83BE-B2E0F2679373}" srcOrd="1" destOrd="0" presId="urn:microsoft.com/office/officeart/2005/8/layout/hProcess11"/>
    <dgm:cxn modelId="{D4D92BD9-5F77-4CD6-B213-F6302E845ADF}" type="presParOf" srcId="{F5381142-E1FC-4C78-A00E-5FFB02725894}" destId="{17D29979-F8AF-4695-ABE9-E3D5F7A0730D}" srcOrd="2" destOrd="0" presId="urn:microsoft.com/office/officeart/2005/8/layout/hProcess11"/>
    <dgm:cxn modelId="{EF615245-E5E3-464C-AD7E-C969D7582F3F}" type="presParOf" srcId="{57B8BC95-46B6-4533-A609-7C9B20B78EFD}" destId="{E3D3149F-9FC3-4DF3-9811-AD00BBE99710}" srcOrd="1" destOrd="0" presId="urn:microsoft.com/office/officeart/2005/8/layout/hProcess11"/>
    <dgm:cxn modelId="{745912CD-7AF1-47B2-AFD8-2941D13594A8}" type="presParOf" srcId="{57B8BC95-46B6-4533-A609-7C9B20B78EFD}" destId="{CF22B58A-6A61-4CC1-8856-438A76AF1962}" srcOrd="2" destOrd="0" presId="urn:microsoft.com/office/officeart/2005/8/layout/hProcess11"/>
    <dgm:cxn modelId="{BA4CC0AE-D144-4632-A9A0-D2B3E9578636}" type="presParOf" srcId="{CF22B58A-6A61-4CC1-8856-438A76AF1962}" destId="{BF33B8E8-B28B-4A52-9439-D924D792301C}" srcOrd="0" destOrd="0" presId="urn:microsoft.com/office/officeart/2005/8/layout/hProcess11"/>
    <dgm:cxn modelId="{5CC09682-6C48-4E0A-8FA4-A0723303FD95}" type="presParOf" srcId="{CF22B58A-6A61-4CC1-8856-438A76AF1962}" destId="{AA573DEC-D7C3-4609-BAFE-964C6CAFEE23}" srcOrd="1" destOrd="0" presId="urn:microsoft.com/office/officeart/2005/8/layout/hProcess11"/>
    <dgm:cxn modelId="{DEDB0A40-0B4E-4140-B33D-720B9190B66B}" type="presParOf" srcId="{CF22B58A-6A61-4CC1-8856-438A76AF1962}" destId="{71D86DF7-DEF1-49A6-9225-2D0A87DFD8F7}" srcOrd="2" destOrd="0" presId="urn:microsoft.com/office/officeart/2005/8/layout/hProcess11"/>
    <dgm:cxn modelId="{2273D0F0-B97E-4F64-8384-6A05614D3BC3}" type="presParOf" srcId="{57B8BC95-46B6-4533-A609-7C9B20B78EFD}" destId="{1220B716-33C4-4EE5-9702-4C4AEF5EB022}" srcOrd="3" destOrd="0" presId="urn:microsoft.com/office/officeart/2005/8/layout/hProcess11"/>
    <dgm:cxn modelId="{62C844C6-A1E5-4C83-86DD-CF18ECE38D71}" type="presParOf" srcId="{57B8BC95-46B6-4533-A609-7C9B20B78EFD}" destId="{CE5EF076-33E3-4003-AD60-AB4F03D86A95}" srcOrd="4" destOrd="0" presId="urn:microsoft.com/office/officeart/2005/8/layout/hProcess11"/>
    <dgm:cxn modelId="{8DFA085A-975E-4AE4-89FF-74F064E43234}" type="presParOf" srcId="{CE5EF076-33E3-4003-AD60-AB4F03D86A95}" destId="{AE657767-75EF-4088-A42D-B2E153AA4879}" srcOrd="0" destOrd="0" presId="urn:microsoft.com/office/officeart/2005/8/layout/hProcess11"/>
    <dgm:cxn modelId="{7CD67FC0-BC79-4FEB-B02A-6DB15CA2B8B2}" type="presParOf" srcId="{CE5EF076-33E3-4003-AD60-AB4F03D86A95}" destId="{10AD53C3-0EA3-4FDD-8119-C57DA648F25C}" srcOrd="1" destOrd="0" presId="urn:microsoft.com/office/officeart/2005/8/layout/hProcess11"/>
    <dgm:cxn modelId="{E5F1A1CE-7897-4840-8F75-CEB25837FEA0}" type="presParOf" srcId="{CE5EF076-33E3-4003-AD60-AB4F03D86A95}" destId="{2DC8CAAD-8AC3-4BA8-9585-52942CAF73F5}" srcOrd="2" destOrd="0" presId="urn:microsoft.com/office/officeart/2005/8/layout/hProcess11"/>
    <dgm:cxn modelId="{1B8A67C7-F009-4BB8-8B22-5C54B8EDB0F1}" type="presParOf" srcId="{57B8BC95-46B6-4533-A609-7C9B20B78EFD}" destId="{9ABC32BC-51E6-40E8-99A4-4D1903CF3CF3}" srcOrd="5" destOrd="0" presId="urn:microsoft.com/office/officeart/2005/8/layout/hProcess11"/>
    <dgm:cxn modelId="{E274EB26-CDB1-479C-A72B-5C6DE03F211C}" type="presParOf" srcId="{57B8BC95-46B6-4533-A609-7C9B20B78EFD}" destId="{B7879B8E-92F3-4684-A286-66D544382C10}" srcOrd="6" destOrd="0" presId="urn:microsoft.com/office/officeart/2005/8/layout/hProcess11"/>
    <dgm:cxn modelId="{9C35028D-E15A-4CD8-B66B-D0F53BC0A4C3}" type="presParOf" srcId="{B7879B8E-92F3-4684-A286-66D544382C10}" destId="{7254BA7B-8335-4BD7-A2CF-582C5AB03AF8}" srcOrd="0" destOrd="0" presId="urn:microsoft.com/office/officeart/2005/8/layout/hProcess11"/>
    <dgm:cxn modelId="{89D42A29-2456-47C3-A793-8B8DD34740D2}" type="presParOf" srcId="{B7879B8E-92F3-4684-A286-66D544382C10}" destId="{1701A7B8-2BD1-4796-A2A4-C456749D9E07}" srcOrd="1" destOrd="0" presId="urn:microsoft.com/office/officeart/2005/8/layout/hProcess11"/>
    <dgm:cxn modelId="{3A642991-E388-4DD7-84A9-ECB91A03C238}" type="presParOf" srcId="{B7879B8E-92F3-4684-A286-66D544382C10}" destId="{979BBB39-0E7E-4FCD-AF26-6D1F16AF3D45}" srcOrd="2" destOrd="0" presId="urn:microsoft.com/office/officeart/2005/8/layout/hProcess11"/>
    <dgm:cxn modelId="{C4ADD7CB-DA43-4E0A-894D-27D824FF5EB9}" type="presParOf" srcId="{57B8BC95-46B6-4533-A609-7C9B20B78EFD}" destId="{2C68A615-6C5F-44E6-88F2-C4B88F760CB8}" srcOrd="7" destOrd="0" presId="urn:microsoft.com/office/officeart/2005/8/layout/hProcess11"/>
    <dgm:cxn modelId="{88EE5FE8-37D4-4B72-92C2-E207C64E8CE2}" type="presParOf" srcId="{57B8BC95-46B6-4533-A609-7C9B20B78EFD}" destId="{63163604-7D9F-407B-9014-9D2F79FB12A3}" srcOrd="8" destOrd="0" presId="urn:microsoft.com/office/officeart/2005/8/layout/hProcess11"/>
    <dgm:cxn modelId="{23D9A451-C2FE-4C84-95FA-D7AEDD1FDC57}" type="presParOf" srcId="{63163604-7D9F-407B-9014-9D2F79FB12A3}" destId="{0E832AAB-55D0-4F2B-86EC-B45D1069D994}" srcOrd="0" destOrd="0" presId="urn:microsoft.com/office/officeart/2005/8/layout/hProcess11"/>
    <dgm:cxn modelId="{061D502F-B86D-4701-BB10-1BB1B5F5F29F}" type="presParOf" srcId="{63163604-7D9F-407B-9014-9D2F79FB12A3}" destId="{0384B515-AA9C-4E7F-8D68-9205ED1622F4}" srcOrd="1" destOrd="0" presId="urn:microsoft.com/office/officeart/2005/8/layout/hProcess11"/>
    <dgm:cxn modelId="{88428FFC-4B7B-40F8-B280-148ED46BC073}" type="presParOf" srcId="{63163604-7D9F-407B-9014-9D2F79FB12A3}" destId="{AF396C35-1A10-4C09-812E-258B51F2E421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4955D8F-4704-46D9-9E43-D397B0A1F54C}" type="doc">
      <dgm:prSet loTypeId="urn:microsoft.com/office/officeart/2005/8/layout/vList5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bg-BG"/>
        </a:p>
      </dgm:t>
    </dgm:pt>
    <dgm:pt modelId="{CC69AE22-1206-4C02-8662-5CE4CB3BE63D}">
      <dgm:prSet/>
      <dgm:spPr/>
      <dgm:t>
        <a:bodyPr/>
        <a:lstStyle/>
        <a:p>
          <a:pPr rtl="0"/>
          <a:r>
            <a:rPr lang="bg-BG" b="1" dirty="0" smtClean="0"/>
            <a:t>Доброто програмиране</a:t>
          </a:r>
          <a:endParaRPr lang="bg-BG" dirty="0"/>
        </a:p>
      </dgm:t>
    </dgm:pt>
    <dgm:pt modelId="{C5BB1400-5571-4D70-8CD3-3F849FC0E352}" type="parTrans" cxnId="{E6385B96-7A68-4225-9300-60A24EF200D6}">
      <dgm:prSet/>
      <dgm:spPr/>
      <dgm:t>
        <a:bodyPr/>
        <a:lstStyle/>
        <a:p>
          <a:endParaRPr lang="bg-BG"/>
        </a:p>
      </dgm:t>
    </dgm:pt>
    <dgm:pt modelId="{EAC66D10-BA91-4F75-9F98-012640C70832}" type="sibTrans" cxnId="{E6385B96-7A68-4225-9300-60A24EF200D6}">
      <dgm:prSet/>
      <dgm:spPr/>
      <dgm:t>
        <a:bodyPr/>
        <a:lstStyle/>
        <a:p>
          <a:endParaRPr lang="bg-BG"/>
        </a:p>
      </dgm:t>
    </dgm:pt>
    <dgm:pt modelId="{E2C722F2-FD2F-49C1-A22E-B45D62A0F76C}">
      <dgm:prSet/>
      <dgm:spPr/>
      <dgm:t>
        <a:bodyPr/>
        <a:lstStyle/>
        <a:p>
          <a:pPr rtl="0"/>
          <a:r>
            <a:rPr lang="bg-BG" b="1" dirty="0" smtClean="0">
              <a:solidFill>
                <a:schemeClr val="accent1">
                  <a:lumMod val="25000"/>
                </a:schemeClr>
              </a:solidFill>
            </a:rPr>
            <a:t>Предпоставка за успешно изпълнение</a:t>
          </a:r>
          <a:endParaRPr lang="bg-BG" dirty="0">
            <a:solidFill>
              <a:schemeClr val="accent1">
                <a:lumMod val="25000"/>
              </a:schemeClr>
            </a:solidFill>
          </a:endParaRPr>
        </a:p>
      </dgm:t>
    </dgm:pt>
    <dgm:pt modelId="{1503B286-E524-425A-90A6-4A72E5EE66B7}" type="parTrans" cxnId="{2857FD01-7064-462D-ADEC-F9BBD3D5B96D}">
      <dgm:prSet/>
      <dgm:spPr/>
      <dgm:t>
        <a:bodyPr/>
        <a:lstStyle/>
        <a:p>
          <a:endParaRPr lang="bg-BG"/>
        </a:p>
      </dgm:t>
    </dgm:pt>
    <dgm:pt modelId="{AB8C93FB-A26C-4FD9-B1BB-6661BAF6E708}" type="sibTrans" cxnId="{2857FD01-7064-462D-ADEC-F9BBD3D5B96D}">
      <dgm:prSet/>
      <dgm:spPr/>
      <dgm:t>
        <a:bodyPr/>
        <a:lstStyle/>
        <a:p>
          <a:endParaRPr lang="bg-BG"/>
        </a:p>
      </dgm:t>
    </dgm:pt>
    <dgm:pt modelId="{E73E6C27-9D36-4E2A-B0D5-19CFF0BFB88D}" type="pres">
      <dgm:prSet presAssocID="{A4955D8F-4704-46D9-9E43-D397B0A1F54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2EC7EE01-A0AA-4C84-A9F2-ECBC7CC61BFF}" type="pres">
      <dgm:prSet presAssocID="{CC69AE22-1206-4C02-8662-5CE4CB3BE63D}" presName="linNode" presStyleCnt="0"/>
      <dgm:spPr/>
    </dgm:pt>
    <dgm:pt modelId="{D8ED9902-EBAD-486B-9362-3EC5DA59D99D}" type="pres">
      <dgm:prSet presAssocID="{CC69AE22-1206-4C02-8662-5CE4CB3BE63D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99D98E9F-87B9-4F1E-A30B-BC7A8BDD3E44}" type="pres">
      <dgm:prSet presAssocID="{CC69AE22-1206-4C02-8662-5CE4CB3BE63D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E6385B96-7A68-4225-9300-60A24EF200D6}" srcId="{A4955D8F-4704-46D9-9E43-D397B0A1F54C}" destId="{CC69AE22-1206-4C02-8662-5CE4CB3BE63D}" srcOrd="0" destOrd="0" parTransId="{C5BB1400-5571-4D70-8CD3-3F849FC0E352}" sibTransId="{EAC66D10-BA91-4F75-9F98-012640C70832}"/>
    <dgm:cxn modelId="{2857FD01-7064-462D-ADEC-F9BBD3D5B96D}" srcId="{CC69AE22-1206-4C02-8662-5CE4CB3BE63D}" destId="{E2C722F2-FD2F-49C1-A22E-B45D62A0F76C}" srcOrd="0" destOrd="0" parTransId="{1503B286-E524-425A-90A6-4A72E5EE66B7}" sibTransId="{AB8C93FB-A26C-4FD9-B1BB-6661BAF6E708}"/>
    <dgm:cxn modelId="{DF74FEE9-0093-490F-9527-821541D46710}" type="presOf" srcId="{E2C722F2-FD2F-49C1-A22E-B45D62A0F76C}" destId="{99D98E9F-87B9-4F1E-A30B-BC7A8BDD3E44}" srcOrd="0" destOrd="0" presId="urn:microsoft.com/office/officeart/2005/8/layout/vList5"/>
    <dgm:cxn modelId="{2AC76FF6-BDB3-4B6C-952A-E113A3D2FDFD}" type="presOf" srcId="{A4955D8F-4704-46D9-9E43-D397B0A1F54C}" destId="{E73E6C27-9D36-4E2A-B0D5-19CFF0BFB88D}" srcOrd="0" destOrd="0" presId="urn:microsoft.com/office/officeart/2005/8/layout/vList5"/>
    <dgm:cxn modelId="{24242D1F-3F93-43D0-9DA6-6FFA7BEC7D7C}" type="presOf" srcId="{CC69AE22-1206-4C02-8662-5CE4CB3BE63D}" destId="{D8ED9902-EBAD-486B-9362-3EC5DA59D99D}" srcOrd="0" destOrd="0" presId="urn:microsoft.com/office/officeart/2005/8/layout/vList5"/>
    <dgm:cxn modelId="{FF9E4F2B-EC59-45E4-ACAE-A6C4E78B6C8F}" type="presParOf" srcId="{E73E6C27-9D36-4E2A-B0D5-19CFF0BFB88D}" destId="{2EC7EE01-A0AA-4C84-A9F2-ECBC7CC61BFF}" srcOrd="0" destOrd="0" presId="urn:microsoft.com/office/officeart/2005/8/layout/vList5"/>
    <dgm:cxn modelId="{BE0010AA-8C19-4493-8CB2-E680BCF553B4}" type="presParOf" srcId="{2EC7EE01-A0AA-4C84-A9F2-ECBC7CC61BFF}" destId="{D8ED9902-EBAD-486B-9362-3EC5DA59D99D}" srcOrd="0" destOrd="0" presId="urn:microsoft.com/office/officeart/2005/8/layout/vList5"/>
    <dgm:cxn modelId="{839A7C82-4DB1-40FD-A11C-37839EDFFF4A}" type="presParOf" srcId="{2EC7EE01-A0AA-4C84-A9F2-ECBC7CC61BFF}" destId="{99D98E9F-87B9-4F1E-A30B-BC7A8BDD3E4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F3F3C72-C7E3-40E4-8F02-4039D5245921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85EBABE4-F50F-404D-98D2-0B9096B91D8B}">
      <dgm:prSet custT="1"/>
      <dgm:spPr/>
      <dgm:t>
        <a:bodyPr/>
        <a:lstStyle/>
        <a:p>
          <a:pPr rtl="0"/>
          <a:r>
            <a:rPr lang="bg-BG" sz="2000" b="1" dirty="0" smtClean="0">
              <a:solidFill>
                <a:schemeClr val="accent1">
                  <a:lumMod val="50000"/>
                </a:schemeClr>
              </a:solidFill>
            </a:rPr>
            <a:t>Представени на ЕК в периода септември – октомври </a:t>
          </a:r>
          <a:endParaRPr lang="bg-BG" sz="2000" b="1" dirty="0">
            <a:solidFill>
              <a:schemeClr val="accent1">
                <a:lumMod val="50000"/>
              </a:schemeClr>
            </a:solidFill>
          </a:endParaRPr>
        </a:p>
      </dgm:t>
    </dgm:pt>
    <dgm:pt modelId="{E069C34B-DEE5-4B91-977C-871179FFFD67}" type="parTrans" cxnId="{596F4525-910D-44F4-8FE5-63B43D5A13D1}">
      <dgm:prSet/>
      <dgm:spPr/>
      <dgm:t>
        <a:bodyPr/>
        <a:lstStyle/>
        <a:p>
          <a:endParaRPr lang="bg-BG"/>
        </a:p>
      </dgm:t>
    </dgm:pt>
    <dgm:pt modelId="{3A0E3807-7759-4F1F-9D03-73856966351E}" type="sibTrans" cxnId="{596F4525-910D-44F4-8FE5-63B43D5A13D1}">
      <dgm:prSet/>
      <dgm:spPr/>
      <dgm:t>
        <a:bodyPr/>
        <a:lstStyle/>
        <a:p>
          <a:endParaRPr lang="bg-BG"/>
        </a:p>
      </dgm:t>
    </dgm:pt>
    <dgm:pt modelId="{1BCB137B-25D1-405D-B6B4-24BFD14BD2AD}">
      <dgm:prSet custT="1"/>
      <dgm:spPr/>
      <dgm:t>
        <a:bodyPr/>
        <a:lstStyle/>
        <a:p>
          <a:pPr rtl="0"/>
          <a:r>
            <a:rPr lang="bg-BG" sz="2000" b="1" dirty="0" smtClean="0">
              <a:solidFill>
                <a:schemeClr val="accent1">
                  <a:lumMod val="50000"/>
                </a:schemeClr>
              </a:solidFill>
            </a:rPr>
            <a:t>Ще бъдат представени на ЕК до края на годината </a:t>
          </a:r>
          <a:endParaRPr lang="bg-BG" sz="2000" b="1" dirty="0">
            <a:solidFill>
              <a:schemeClr val="accent1">
                <a:lumMod val="50000"/>
              </a:schemeClr>
            </a:solidFill>
          </a:endParaRPr>
        </a:p>
      </dgm:t>
    </dgm:pt>
    <dgm:pt modelId="{4A8A2B20-9BFA-48C5-9D66-06B592D05C95}" type="parTrans" cxnId="{651DB086-4685-43F4-BDA5-3B95764945A6}">
      <dgm:prSet/>
      <dgm:spPr/>
      <dgm:t>
        <a:bodyPr/>
        <a:lstStyle/>
        <a:p>
          <a:endParaRPr lang="bg-BG"/>
        </a:p>
      </dgm:t>
    </dgm:pt>
    <dgm:pt modelId="{6AE17B44-97EE-4461-BBA1-B1A420379444}" type="sibTrans" cxnId="{651DB086-4685-43F4-BDA5-3B95764945A6}">
      <dgm:prSet/>
      <dgm:spPr/>
      <dgm:t>
        <a:bodyPr/>
        <a:lstStyle/>
        <a:p>
          <a:endParaRPr lang="bg-BG"/>
        </a:p>
      </dgm:t>
    </dgm:pt>
    <dgm:pt modelId="{88285698-387A-48C1-9B51-139F7E5FA168}">
      <dgm:prSet custT="1"/>
      <dgm:spPr/>
      <dgm:t>
        <a:bodyPr/>
        <a:lstStyle/>
        <a:p>
          <a:r>
            <a:rPr lang="bg-BG" sz="2000" b="1" dirty="0" smtClean="0">
              <a:solidFill>
                <a:schemeClr val="accent1">
                  <a:lumMod val="50000"/>
                </a:schemeClr>
              </a:solidFill>
            </a:rPr>
            <a:t>ОПОС ОПРР</a:t>
          </a:r>
        </a:p>
        <a:p>
          <a:r>
            <a:rPr lang="bg-BG" sz="2000" b="1" dirty="0" smtClean="0">
              <a:solidFill>
                <a:schemeClr val="accent1">
                  <a:lumMod val="50000"/>
                </a:schemeClr>
              </a:solidFill>
            </a:rPr>
            <a:t>ОПИК ОПРЧР</a:t>
          </a:r>
          <a:endParaRPr lang="bg-BG" sz="2000" b="1" dirty="0">
            <a:solidFill>
              <a:schemeClr val="accent1">
                <a:lumMod val="50000"/>
              </a:schemeClr>
            </a:solidFill>
          </a:endParaRPr>
        </a:p>
      </dgm:t>
    </dgm:pt>
    <dgm:pt modelId="{DA90F20E-FEF5-47F3-89B7-E01C923687AD}" type="sibTrans" cxnId="{A113842F-41BD-42AB-A1E4-41B66A2ADC8D}">
      <dgm:prSet/>
      <dgm:spPr/>
      <dgm:t>
        <a:bodyPr/>
        <a:lstStyle/>
        <a:p>
          <a:endParaRPr lang="bg-BG"/>
        </a:p>
      </dgm:t>
    </dgm:pt>
    <dgm:pt modelId="{19C5F56F-2F70-4204-8AC5-A4AFB37844C0}" type="parTrans" cxnId="{A113842F-41BD-42AB-A1E4-41B66A2ADC8D}">
      <dgm:prSet/>
      <dgm:spPr/>
      <dgm:t>
        <a:bodyPr/>
        <a:lstStyle/>
        <a:p>
          <a:endParaRPr lang="bg-BG"/>
        </a:p>
      </dgm:t>
    </dgm:pt>
    <dgm:pt modelId="{949971AD-1C37-466A-9907-5E207E1D344E}">
      <dgm:prSet custT="1"/>
      <dgm:spPr/>
      <dgm:t>
        <a:bodyPr/>
        <a:lstStyle/>
        <a:p>
          <a:r>
            <a:rPr lang="bg-BG" sz="2000" b="1" dirty="0" smtClean="0">
              <a:solidFill>
                <a:schemeClr val="accent1">
                  <a:lumMod val="50000"/>
                </a:schemeClr>
              </a:solidFill>
            </a:rPr>
            <a:t>ОПНОИР; ОПДУ; ОПТ</a:t>
          </a:r>
          <a:endParaRPr lang="bg-BG" sz="2000" b="1" dirty="0">
            <a:solidFill>
              <a:schemeClr val="accent1">
                <a:lumMod val="50000"/>
              </a:schemeClr>
            </a:solidFill>
          </a:endParaRPr>
        </a:p>
      </dgm:t>
    </dgm:pt>
    <dgm:pt modelId="{5E640C14-406F-468B-A6AE-AE2CE058839B}" type="parTrans" cxnId="{2D9B680F-96C7-4FEA-8AD4-19212A3450BE}">
      <dgm:prSet/>
      <dgm:spPr/>
      <dgm:t>
        <a:bodyPr/>
        <a:lstStyle/>
        <a:p>
          <a:endParaRPr lang="bg-BG"/>
        </a:p>
      </dgm:t>
    </dgm:pt>
    <dgm:pt modelId="{E363E2B3-9238-4225-A9A0-0F46DA614A9C}" type="sibTrans" cxnId="{2D9B680F-96C7-4FEA-8AD4-19212A3450BE}">
      <dgm:prSet/>
      <dgm:spPr/>
      <dgm:t>
        <a:bodyPr/>
        <a:lstStyle/>
        <a:p>
          <a:endParaRPr lang="bg-BG"/>
        </a:p>
      </dgm:t>
    </dgm:pt>
    <dgm:pt modelId="{C382522A-E889-4974-A155-4007B48CBEC3}" type="pres">
      <dgm:prSet presAssocID="{2F3F3C72-C7E3-40E4-8F02-4039D5245921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bg-BG"/>
        </a:p>
      </dgm:t>
    </dgm:pt>
    <dgm:pt modelId="{9DD948FC-54CC-4226-BE7B-C4056959C5A0}" type="pres">
      <dgm:prSet presAssocID="{85EBABE4-F50F-404D-98D2-0B9096B91D8B}" presName="horFlow" presStyleCnt="0"/>
      <dgm:spPr/>
    </dgm:pt>
    <dgm:pt modelId="{11C4D7CA-01BC-479E-8B47-679C3D8B6F13}" type="pres">
      <dgm:prSet presAssocID="{85EBABE4-F50F-404D-98D2-0B9096B91D8B}" presName="bigChev" presStyleLbl="node1" presStyleIdx="0" presStyleCnt="2" custScaleX="132046"/>
      <dgm:spPr/>
      <dgm:t>
        <a:bodyPr/>
        <a:lstStyle/>
        <a:p>
          <a:endParaRPr lang="bg-BG"/>
        </a:p>
      </dgm:t>
    </dgm:pt>
    <dgm:pt modelId="{656E3FB0-54F8-46FD-B928-826AE22E09F4}" type="pres">
      <dgm:prSet presAssocID="{19C5F56F-2F70-4204-8AC5-A4AFB37844C0}" presName="parTrans" presStyleCnt="0"/>
      <dgm:spPr/>
    </dgm:pt>
    <dgm:pt modelId="{EBC6C276-9576-4EC8-8DE9-33F431097618}" type="pres">
      <dgm:prSet presAssocID="{88285698-387A-48C1-9B51-139F7E5FA168}" presName="node" presStyleLbl="alignAccFollowNode1" presStyleIdx="0" presStyleCnt="2" custScaleX="159297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9BC75B8A-3989-4125-8B9B-50573400A69D}" type="pres">
      <dgm:prSet presAssocID="{85EBABE4-F50F-404D-98D2-0B9096B91D8B}" presName="vSp" presStyleCnt="0"/>
      <dgm:spPr/>
    </dgm:pt>
    <dgm:pt modelId="{A78CB428-4C78-4B46-AF5B-DF252653A872}" type="pres">
      <dgm:prSet presAssocID="{1BCB137B-25D1-405D-B6B4-24BFD14BD2AD}" presName="horFlow" presStyleCnt="0"/>
      <dgm:spPr/>
    </dgm:pt>
    <dgm:pt modelId="{8DABDC4D-D3F2-43DA-8B17-8C44D1795D40}" type="pres">
      <dgm:prSet presAssocID="{1BCB137B-25D1-405D-B6B4-24BFD14BD2AD}" presName="bigChev" presStyleLbl="node1" presStyleIdx="1" presStyleCnt="2" custScaleX="136146"/>
      <dgm:spPr/>
      <dgm:t>
        <a:bodyPr/>
        <a:lstStyle/>
        <a:p>
          <a:endParaRPr lang="bg-BG"/>
        </a:p>
      </dgm:t>
    </dgm:pt>
    <dgm:pt modelId="{5A9DE599-47C9-4994-BF04-10A4C1A5488F}" type="pres">
      <dgm:prSet presAssocID="{5E640C14-406F-468B-A6AE-AE2CE058839B}" presName="parTrans" presStyleCnt="0"/>
      <dgm:spPr/>
    </dgm:pt>
    <dgm:pt modelId="{6303AD8E-04BC-4C9A-A4CC-A8AF88C6401E}" type="pres">
      <dgm:prSet presAssocID="{949971AD-1C37-466A-9907-5E207E1D344E}" presName="node" presStyleLbl="alignAccFollowNode1" presStyleIdx="1" presStyleCnt="2" custScaleX="163262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04DB2AE8-136F-45C0-896B-5A9328390082}" type="presOf" srcId="{1BCB137B-25D1-405D-B6B4-24BFD14BD2AD}" destId="{8DABDC4D-D3F2-43DA-8B17-8C44D1795D40}" srcOrd="0" destOrd="0" presId="urn:microsoft.com/office/officeart/2005/8/layout/lProcess3"/>
    <dgm:cxn modelId="{9AD8DBFC-FA13-4302-8BA2-793A6C164FA2}" type="presOf" srcId="{949971AD-1C37-466A-9907-5E207E1D344E}" destId="{6303AD8E-04BC-4C9A-A4CC-A8AF88C6401E}" srcOrd="0" destOrd="0" presId="urn:microsoft.com/office/officeart/2005/8/layout/lProcess3"/>
    <dgm:cxn modelId="{596F4525-910D-44F4-8FE5-63B43D5A13D1}" srcId="{2F3F3C72-C7E3-40E4-8F02-4039D5245921}" destId="{85EBABE4-F50F-404D-98D2-0B9096B91D8B}" srcOrd="0" destOrd="0" parTransId="{E069C34B-DEE5-4B91-977C-871179FFFD67}" sibTransId="{3A0E3807-7759-4F1F-9D03-73856966351E}"/>
    <dgm:cxn modelId="{A44BBF25-EA27-406E-8536-EC58238F8468}" type="presOf" srcId="{85EBABE4-F50F-404D-98D2-0B9096B91D8B}" destId="{11C4D7CA-01BC-479E-8B47-679C3D8B6F13}" srcOrd="0" destOrd="0" presId="urn:microsoft.com/office/officeart/2005/8/layout/lProcess3"/>
    <dgm:cxn modelId="{2D9B680F-96C7-4FEA-8AD4-19212A3450BE}" srcId="{1BCB137B-25D1-405D-B6B4-24BFD14BD2AD}" destId="{949971AD-1C37-466A-9907-5E207E1D344E}" srcOrd="0" destOrd="0" parTransId="{5E640C14-406F-468B-A6AE-AE2CE058839B}" sibTransId="{E363E2B3-9238-4225-A9A0-0F46DA614A9C}"/>
    <dgm:cxn modelId="{DABD28C3-2F84-4225-A1ED-5A98C33041D3}" type="presOf" srcId="{2F3F3C72-C7E3-40E4-8F02-4039D5245921}" destId="{C382522A-E889-4974-A155-4007B48CBEC3}" srcOrd="0" destOrd="0" presId="urn:microsoft.com/office/officeart/2005/8/layout/lProcess3"/>
    <dgm:cxn modelId="{A113842F-41BD-42AB-A1E4-41B66A2ADC8D}" srcId="{85EBABE4-F50F-404D-98D2-0B9096B91D8B}" destId="{88285698-387A-48C1-9B51-139F7E5FA168}" srcOrd="0" destOrd="0" parTransId="{19C5F56F-2F70-4204-8AC5-A4AFB37844C0}" sibTransId="{DA90F20E-FEF5-47F3-89B7-E01C923687AD}"/>
    <dgm:cxn modelId="{651DB086-4685-43F4-BDA5-3B95764945A6}" srcId="{2F3F3C72-C7E3-40E4-8F02-4039D5245921}" destId="{1BCB137B-25D1-405D-B6B4-24BFD14BD2AD}" srcOrd="1" destOrd="0" parTransId="{4A8A2B20-9BFA-48C5-9D66-06B592D05C95}" sibTransId="{6AE17B44-97EE-4461-BBA1-B1A420379444}"/>
    <dgm:cxn modelId="{B5DF4E12-83FD-4CB0-B063-B1037D171AB8}" type="presOf" srcId="{88285698-387A-48C1-9B51-139F7E5FA168}" destId="{EBC6C276-9576-4EC8-8DE9-33F431097618}" srcOrd="0" destOrd="0" presId="urn:microsoft.com/office/officeart/2005/8/layout/lProcess3"/>
    <dgm:cxn modelId="{555B6E03-6034-4372-8F44-6A0AA5BD3A71}" type="presParOf" srcId="{C382522A-E889-4974-A155-4007B48CBEC3}" destId="{9DD948FC-54CC-4226-BE7B-C4056959C5A0}" srcOrd="0" destOrd="0" presId="urn:microsoft.com/office/officeart/2005/8/layout/lProcess3"/>
    <dgm:cxn modelId="{7C254091-15A8-42E0-8C0C-9065EF9EDCF6}" type="presParOf" srcId="{9DD948FC-54CC-4226-BE7B-C4056959C5A0}" destId="{11C4D7CA-01BC-479E-8B47-679C3D8B6F13}" srcOrd="0" destOrd="0" presId="urn:microsoft.com/office/officeart/2005/8/layout/lProcess3"/>
    <dgm:cxn modelId="{636DD0F1-03C3-47BD-9B48-0A863B7D8362}" type="presParOf" srcId="{9DD948FC-54CC-4226-BE7B-C4056959C5A0}" destId="{656E3FB0-54F8-46FD-B928-826AE22E09F4}" srcOrd="1" destOrd="0" presId="urn:microsoft.com/office/officeart/2005/8/layout/lProcess3"/>
    <dgm:cxn modelId="{403171DE-EA00-4B50-A667-E80AE9525AC7}" type="presParOf" srcId="{9DD948FC-54CC-4226-BE7B-C4056959C5A0}" destId="{EBC6C276-9576-4EC8-8DE9-33F431097618}" srcOrd="2" destOrd="0" presId="urn:microsoft.com/office/officeart/2005/8/layout/lProcess3"/>
    <dgm:cxn modelId="{07E13EEB-7128-4DB1-A4CC-A15E8023645D}" type="presParOf" srcId="{C382522A-E889-4974-A155-4007B48CBEC3}" destId="{9BC75B8A-3989-4125-8B9B-50573400A69D}" srcOrd="1" destOrd="0" presId="urn:microsoft.com/office/officeart/2005/8/layout/lProcess3"/>
    <dgm:cxn modelId="{34371DE9-0327-4B7C-925E-7F66575D719C}" type="presParOf" srcId="{C382522A-E889-4974-A155-4007B48CBEC3}" destId="{A78CB428-4C78-4B46-AF5B-DF252653A872}" srcOrd="2" destOrd="0" presId="urn:microsoft.com/office/officeart/2005/8/layout/lProcess3"/>
    <dgm:cxn modelId="{8673F0D7-A599-4BB1-B84E-4FEE020CBA71}" type="presParOf" srcId="{A78CB428-4C78-4B46-AF5B-DF252653A872}" destId="{8DABDC4D-D3F2-43DA-8B17-8C44D1795D40}" srcOrd="0" destOrd="0" presId="urn:microsoft.com/office/officeart/2005/8/layout/lProcess3"/>
    <dgm:cxn modelId="{1BE7B967-8AFA-4286-A6D1-F8EC17227A35}" type="presParOf" srcId="{A78CB428-4C78-4B46-AF5B-DF252653A872}" destId="{5A9DE599-47C9-4994-BF04-10A4C1A5488F}" srcOrd="1" destOrd="0" presId="urn:microsoft.com/office/officeart/2005/8/layout/lProcess3"/>
    <dgm:cxn modelId="{248CECCB-A6D2-4208-A8DA-ED6723A12905}" type="presParOf" srcId="{A78CB428-4C78-4B46-AF5B-DF252653A872}" destId="{6303AD8E-04BC-4C9A-A4CC-A8AF88C6401E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9AB6309-7F7D-49C5-B37F-72B3B50EC970}" type="doc">
      <dgm:prSet loTypeId="urn:microsoft.com/office/officeart/2005/8/layout/vList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ACF67A4D-9E88-45B5-9F81-BBA0D9D0DF6E}">
      <dgm:prSet/>
      <dgm:spPr>
        <a:gradFill rotWithShape="0">
          <a:gsLst>
            <a:gs pos="0">
              <a:srgbClr val="3C8C93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pPr algn="l" rtl="0"/>
          <a:r>
            <a:rPr lang="ru-RU" b="1" dirty="0" smtClean="0">
              <a:solidFill>
                <a:schemeClr val="accent5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Въвеждане на правила, отразяващи новите възможности – ИТИ, СПД, ВОМР</a:t>
          </a:r>
          <a:endParaRPr lang="bg-BG" b="1" dirty="0">
            <a:solidFill>
              <a:schemeClr val="accent5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D104502-7BB7-4DF7-813A-2DD4FFC33A16}" type="parTrans" cxnId="{6B031747-558C-4BFF-94EE-DB5FE9996E95}">
      <dgm:prSet/>
      <dgm:spPr/>
      <dgm:t>
        <a:bodyPr/>
        <a:lstStyle/>
        <a:p>
          <a:endParaRPr lang="bg-BG"/>
        </a:p>
      </dgm:t>
    </dgm:pt>
    <dgm:pt modelId="{EAF2D743-7553-471C-B0FE-E05703E7AFD8}" type="sibTrans" cxnId="{6B031747-558C-4BFF-94EE-DB5FE9996E95}">
      <dgm:prSet/>
      <dgm:spPr/>
      <dgm:t>
        <a:bodyPr/>
        <a:lstStyle/>
        <a:p>
          <a:endParaRPr lang="bg-BG"/>
        </a:p>
      </dgm:t>
    </dgm:pt>
    <dgm:pt modelId="{AB68F894-6338-4F46-A102-07D7F68C8C89}">
      <dgm:prSet/>
      <dgm:spPr>
        <a:gradFill rotWithShape="0">
          <a:gsLst>
            <a:gs pos="0">
              <a:srgbClr val="97CBD1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pPr algn="l" rtl="0"/>
          <a:r>
            <a:rPr lang="bg-BG" b="1" dirty="0" smtClean="0">
              <a:solidFill>
                <a:schemeClr val="accent5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Унифициране и опростяване на изискванията и процедурите</a:t>
          </a:r>
          <a:endParaRPr lang="bg-BG" b="1" dirty="0">
            <a:solidFill>
              <a:schemeClr val="accent5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A761816-379F-44D4-9507-4E883680588D}" type="parTrans" cxnId="{5E141705-7B97-43D4-BB5E-D90A58DABC46}">
      <dgm:prSet/>
      <dgm:spPr/>
      <dgm:t>
        <a:bodyPr/>
        <a:lstStyle/>
        <a:p>
          <a:endParaRPr lang="bg-BG"/>
        </a:p>
      </dgm:t>
    </dgm:pt>
    <dgm:pt modelId="{D7D0F8E6-78EB-42A3-AD16-647C5FC1EC4E}" type="sibTrans" cxnId="{5E141705-7B97-43D4-BB5E-D90A58DABC46}">
      <dgm:prSet/>
      <dgm:spPr/>
      <dgm:t>
        <a:bodyPr/>
        <a:lstStyle/>
        <a:p>
          <a:endParaRPr lang="bg-BG"/>
        </a:p>
      </dgm:t>
    </dgm:pt>
    <dgm:pt modelId="{FE99C4C8-7A6C-452D-9A7B-965A8B56A87A}">
      <dgm:prSet/>
      <dgm:spPr>
        <a:gradFill rotWithShape="0">
          <a:gsLst>
            <a:gs pos="0">
              <a:srgbClr val="3C8C93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pPr algn="l" rtl="0"/>
          <a:r>
            <a:rPr lang="ru-RU" b="1" dirty="0" smtClean="0">
              <a:solidFill>
                <a:schemeClr val="accent5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Акцент върху изпълнението, ориентирано към резултатите</a:t>
          </a:r>
          <a:endParaRPr lang="bg-BG" b="1" dirty="0">
            <a:solidFill>
              <a:schemeClr val="accent5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643DD12-5599-4656-8F0C-D52388898E54}" type="parTrans" cxnId="{56798048-56D7-44B3-8C5E-48AE9641CED9}">
      <dgm:prSet/>
      <dgm:spPr/>
      <dgm:t>
        <a:bodyPr/>
        <a:lstStyle/>
        <a:p>
          <a:endParaRPr lang="bg-BG"/>
        </a:p>
      </dgm:t>
    </dgm:pt>
    <dgm:pt modelId="{41B87A49-E262-4963-8087-2777571078DA}" type="sibTrans" cxnId="{56798048-56D7-44B3-8C5E-48AE9641CED9}">
      <dgm:prSet/>
      <dgm:spPr/>
      <dgm:t>
        <a:bodyPr/>
        <a:lstStyle/>
        <a:p>
          <a:endParaRPr lang="bg-BG"/>
        </a:p>
      </dgm:t>
    </dgm:pt>
    <dgm:pt modelId="{6D6683AF-7D77-491F-A41B-20734BD6AC91}">
      <dgm:prSet/>
      <dgm:spPr>
        <a:gradFill rotWithShape="0">
          <a:gsLst>
            <a:gs pos="0">
              <a:srgbClr val="97CBD1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pPr algn="l" rtl="0"/>
          <a:r>
            <a:rPr lang="bg-BG" b="1" dirty="0" smtClean="0">
              <a:solidFill>
                <a:schemeClr val="accent5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Максимална електронизация на обмена на данни</a:t>
          </a:r>
          <a:r>
            <a:rPr lang="en-GB" b="1" dirty="0" smtClean="0">
              <a:solidFill>
                <a:schemeClr val="accent5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bg-BG" b="1" dirty="0">
            <a:solidFill>
              <a:schemeClr val="accent5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E49F313-FE3E-4886-B3D4-66ACE0B405C0}" type="parTrans" cxnId="{3DD3E90B-3274-4A37-81F7-F1558175527B}">
      <dgm:prSet/>
      <dgm:spPr/>
      <dgm:t>
        <a:bodyPr/>
        <a:lstStyle/>
        <a:p>
          <a:endParaRPr lang="bg-BG"/>
        </a:p>
      </dgm:t>
    </dgm:pt>
    <dgm:pt modelId="{FDBEDCBC-8ABC-43CA-9995-BD4C32A57DC3}" type="sibTrans" cxnId="{3DD3E90B-3274-4A37-81F7-F1558175527B}">
      <dgm:prSet/>
      <dgm:spPr/>
      <dgm:t>
        <a:bodyPr/>
        <a:lstStyle/>
        <a:p>
          <a:endParaRPr lang="bg-BG"/>
        </a:p>
      </dgm:t>
    </dgm:pt>
    <dgm:pt modelId="{49E304A1-3372-4B85-835B-DDA94229481C}">
      <dgm:prSet/>
      <dgm:spPr/>
      <dgm:t>
        <a:bodyPr/>
        <a:lstStyle/>
        <a:p>
          <a:pPr rtl="0"/>
          <a:r>
            <a:rPr lang="bg-BG" b="1" dirty="0" smtClean="0">
              <a:solidFill>
                <a:schemeClr val="accent5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Премахване на ненужни административни пречки пред бенефициентите</a:t>
          </a:r>
          <a:endParaRPr lang="bg-BG" dirty="0"/>
        </a:p>
      </dgm:t>
    </dgm:pt>
    <dgm:pt modelId="{23D60B64-E803-4152-ADDA-960C5D8E2734}" type="parTrans" cxnId="{983164C2-3183-49CC-9BCE-D0016CD522B1}">
      <dgm:prSet/>
      <dgm:spPr/>
      <dgm:t>
        <a:bodyPr/>
        <a:lstStyle/>
        <a:p>
          <a:endParaRPr lang="bg-BG"/>
        </a:p>
      </dgm:t>
    </dgm:pt>
    <dgm:pt modelId="{56381DFA-6C5A-4731-8153-7D386538C119}" type="sibTrans" cxnId="{983164C2-3183-49CC-9BCE-D0016CD522B1}">
      <dgm:prSet/>
      <dgm:spPr/>
      <dgm:t>
        <a:bodyPr/>
        <a:lstStyle/>
        <a:p>
          <a:endParaRPr lang="bg-BG"/>
        </a:p>
      </dgm:t>
    </dgm:pt>
    <dgm:pt modelId="{228ADB57-BBA8-4C17-B420-D63A671C9D12}" type="pres">
      <dgm:prSet presAssocID="{89AB6309-7F7D-49C5-B37F-72B3B50EC97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365F5593-1D6F-4B4D-A1E5-49850F8BA280}" type="pres">
      <dgm:prSet presAssocID="{FE99C4C8-7A6C-452D-9A7B-965A8B56A87A}" presName="parentText" presStyleLbl="node1" presStyleIdx="0" presStyleCnt="5" custLinFactNeighborX="-9" custLinFactNeighborY="1615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0D14621-24C9-45D7-BF4B-9C4441D6918C}" type="pres">
      <dgm:prSet presAssocID="{41B87A49-E262-4963-8087-2777571078DA}" presName="spacer" presStyleCnt="0"/>
      <dgm:spPr/>
    </dgm:pt>
    <dgm:pt modelId="{10192D0B-0E4A-4C3F-AB59-5FE62A9EB757}" type="pres">
      <dgm:prSet presAssocID="{AB68F894-6338-4F46-A102-07D7F68C8C89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0FA743B7-C36D-4593-AE28-E66186D0E8C5}" type="pres">
      <dgm:prSet presAssocID="{D7D0F8E6-78EB-42A3-AD16-647C5FC1EC4E}" presName="spacer" presStyleCnt="0"/>
      <dgm:spPr/>
    </dgm:pt>
    <dgm:pt modelId="{2C1D984F-D7FD-49D1-8972-9D15C32F88F0}" type="pres">
      <dgm:prSet presAssocID="{49E304A1-3372-4B85-835B-DDA94229481C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278B34C8-0BC2-4442-9F53-44680F9D4A7C}" type="pres">
      <dgm:prSet presAssocID="{56381DFA-6C5A-4731-8153-7D386538C119}" presName="spacer" presStyleCnt="0"/>
      <dgm:spPr/>
    </dgm:pt>
    <dgm:pt modelId="{12630365-05AC-4C1C-94FF-259A5F68E4B7}" type="pres">
      <dgm:prSet presAssocID="{ACF67A4D-9E88-45B5-9F81-BBA0D9D0DF6E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AFEEEF09-E754-49D6-970B-BFE0397CF862}" type="pres">
      <dgm:prSet presAssocID="{EAF2D743-7553-471C-B0FE-E05703E7AFD8}" presName="spacer" presStyleCnt="0"/>
      <dgm:spPr/>
    </dgm:pt>
    <dgm:pt modelId="{263531E5-B314-48BD-9E6C-1F7DA48C31A3}" type="pres">
      <dgm:prSet presAssocID="{6D6683AF-7D77-491F-A41B-20734BD6AC91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463340BD-302C-43C9-B7F7-D6FD158348DA}" type="presOf" srcId="{6D6683AF-7D77-491F-A41B-20734BD6AC91}" destId="{263531E5-B314-48BD-9E6C-1F7DA48C31A3}" srcOrd="0" destOrd="0" presId="urn:microsoft.com/office/officeart/2005/8/layout/vList2"/>
    <dgm:cxn modelId="{983164C2-3183-49CC-9BCE-D0016CD522B1}" srcId="{89AB6309-7F7D-49C5-B37F-72B3B50EC970}" destId="{49E304A1-3372-4B85-835B-DDA94229481C}" srcOrd="2" destOrd="0" parTransId="{23D60B64-E803-4152-ADDA-960C5D8E2734}" sibTransId="{56381DFA-6C5A-4731-8153-7D386538C119}"/>
    <dgm:cxn modelId="{04FF2A61-704D-4DD6-A5C2-E422A0FC834F}" type="presOf" srcId="{FE99C4C8-7A6C-452D-9A7B-965A8B56A87A}" destId="{365F5593-1D6F-4B4D-A1E5-49850F8BA280}" srcOrd="0" destOrd="0" presId="urn:microsoft.com/office/officeart/2005/8/layout/vList2"/>
    <dgm:cxn modelId="{8EF9ADF4-570C-48BB-806D-D20F88AA3ECB}" type="presOf" srcId="{49E304A1-3372-4B85-835B-DDA94229481C}" destId="{2C1D984F-D7FD-49D1-8972-9D15C32F88F0}" srcOrd="0" destOrd="0" presId="urn:microsoft.com/office/officeart/2005/8/layout/vList2"/>
    <dgm:cxn modelId="{48F47291-8F39-446E-81DF-09E580ED0F1C}" type="presOf" srcId="{89AB6309-7F7D-49C5-B37F-72B3B50EC970}" destId="{228ADB57-BBA8-4C17-B420-D63A671C9D12}" srcOrd="0" destOrd="0" presId="urn:microsoft.com/office/officeart/2005/8/layout/vList2"/>
    <dgm:cxn modelId="{6952F7F9-FA6B-4483-BE03-01873DA1E71D}" type="presOf" srcId="{ACF67A4D-9E88-45B5-9F81-BBA0D9D0DF6E}" destId="{12630365-05AC-4C1C-94FF-259A5F68E4B7}" srcOrd="0" destOrd="0" presId="urn:microsoft.com/office/officeart/2005/8/layout/vList2"/>
    <dgm:cxn modelId="{5E141705-7B97-43D4-BB5E-D90A58DABC46}" srcId="{89AB6309-7F7D-49C5-B37F-72B3B50EC970}" destId="{AB68F894-6338-4F46-A102-07D7F68C8C89}" srcOrd="1" destOrd="0" parTransId="{BA761816-379F-44D4-9507-4E883680588D}" sibTransId="{D7D0F8E6-78EB-42A3-AD16-647C5FC1EC4E}"/>
    <dgm:cxn modelId="{3DD3E90B-3274-4A37-81F7-F1558175527B}" srcId="{89AB6309-7F7D-49C5-B37F-72B3B50EC970}" destId="{6D6683AF-7D77-491F-A41B-20734BD6AC91}" srcOrd="4" destOrd="0" parTransId="{EE49F313-FE3E-4886-B3D4-66ACE0B405C0}" sibTransId="{FDBEDCBC-8ABC-43CA-9995-BD4C32A57DC3}"/>
    <dgm:cxn modelId="{8F2B3E60-7383-484B-B24F-0E5F4DEF6156}" type="presOf" srcId="{AB68F894-6338-4F46-A102-07D7F68C8C89}" destId="{10192D0B-0E4A-4C3F-AB59-5FE62A9EB757}" srcOrd="0" destOrd="0" presId="urn:microsoft.com/office/officeart/2005/8/layout/vList2"/>
    <dgm:cxn modelId="{6B031747-558C-4BFF-94EE-DB5FE9996E95}" srcId="{89AB6309-7F7D-49C5-B37F-72B3B50EC970}" destId="{ACF67A4D-9E88-45B5-9F81-BBA0D9D0DF6E}" srcOrd="3" destOrd="0" parTransId="{CD104502-7BB7-4DF7-813A-2DD4FFC33A16}" sibTransId="{EAF2D743-7553-471C-B0FE-E05703E7AFD8}"/>
    <dgm:cxn modelId="{56798048-56D7-44B3-8C5E-48AE9641CED9}" srcId="{89AB6309-7F7D-49C5-B37F-72B3B50EC970}" destId="{FE99C4C8-7A6C-452D-9A7B-965A8B56A87A}" srcOrd="0" destOrd="0" parTransId="{2643DD12-5599-4656-8F0C-D52388898E54}" sibTransId="{41B87A49-E262-4963-8087-2777571078DA}"/>
    <dgm:cxn modelId="{D2F463EA-D8A2-4FAB-989F-D65D0490C303}" type="presParOf" srcId="{228ADB57-BBA8-4C17-B420-D63A671C9D12}" destId="{365F5593-1D6F-4B4D-A1E5-49850F8BA280}" srcOrd="0" destOrd="0" presId="urn:microsoft.com/office/officeart/2005/8/layout/vList2"/>
    <dgm:cxn modelId="{0EC92E29-48FA-4C89-88B3-ABE5D87C55D4}" type="presParOf" srcId="{228ADB57-BBA8-4C17-B420-D63A671C9D12}" destId="{F0D14621-24C9-45D7-BF4B-9C4441D6918C}" srcOrd="1" destOrd="0" presId="urn:microsoft.com/office/officeart/2005/8/layout/vList2"/>
    <dgm:cxn modelId="{230797AD-BD14-4AC6-B96F-284195745FED}" type="presParOf" srcId="{228ADB57-BBA8-4C17-B420-D63A671C9D12}" destId="{10192D0B-0E4A-4C3F-AB59-5FE62A9EB757}" srcOrd="2" destOrd="0" presId="urn:microsoft.com/office/officeart/2005/8/layout/vList2"/>
    <dgm:cxn modelId="{8B7F74AC-B67C-4D13-A557-CF4526DCB209}" type="presParOf" srcId="{228ADB57-BBA8-4C17-B420-D63A671C9D12}" destId="{0FA743B7-C36D-4593-AE28-E66186D0E8C5}" srcOrd="3" destOrd="0" presId="urn:microsoft.com/office/officeart/2005/8/layout/vList2"/>
    <dgm:cxn modelId="{64231B2B-096B-4D7D-BE9C-B4F8F19C4ACE}" type="presParOf" srcId="{228ADB57-BBA8-4C17-B420-D63A671C9D12}" destId="{2C1D984F-D7FD-49D1-8972-9D15C32F88F0}" srcOrd="4" destOrd="0" presId="urn:microsoft.com/office/officeart/2005/8/layout/vList2"/>
    <dgm:cxn modelId="{2BEA8998-656A-4730-8E03-9D4DF40C3741}" type="presParOf" srcId="{228ADB57-BBA8-4C17-B420-D63A671C9D12}" destId="{278B34C8-0BC2-4442-9F53-44680F9D4A7C}" srcOrd="5" destOrd="0" presId="urn:microsoft.com/office/officeart/2005/8/layout/vList2"/>
    <dgm:cxn modelId="{8C922C94-2C34-42DF-B9CB-620DEEED9183}" type="presParOf" srcId="{228ADB57-BBA8-4C17-B420-D63A671C9D12}" destId="{12630365-05AC-4C1C-94FF-259A5F68E4B7}" srcOrd="6" destOrd="0" presId="urn:microsoft.com/office/officeart/2005/8/layout/vList2"/>
    <dgm:cxn modelId="{AF67F28C-7EED-4E3A-99F6-668B2BA04464}" type="presParOf" srcId="{228ADB57-BBA8-4C17-B420-D63A671C9D12}" destId="{AFEEEF09-E754-49D6-970B-BFE0397CF862}" srcOrd="7" destOrd="0" presId="urn:microsoft.com/office/officeart/2005/8/layout/vList2"/>
    <dgm:cxn modelId="{627347E4-2FC9-4D02-BD6D-CC9281127310}" type="presParOf" srcId="{228ADB57-BBA8-4C17-B420-D63A671C9D12}" destId="{263531E5-B314-48BD-9E6C-1F7DA48C31A3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630365-05AC-4C1C-94FF-259A5F68E4B7}">
      <dsp:nvSpPr>
        <dsp:cNvPr id="0" name=""/>
        <dsp:cNvSpPr/>
      </dsp:nvSpPr>
      <dsp:spPr>
        <a:xfrm>
          <a:off x="0" y="72006"/>
          <a:ext cx="8229600" cy="1604350"/>
        </a:xfrm>
        <a:prstGeom prst="roundRect">
          <a:avLst/>
        </a:prstGeom>
        <a:gradFill rotWithShape="0">
          <a:gsLst>
            <a:gs pos="0">
              <a:srgbClr val="3C8C93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000" b="1" kern="1200" dirty="0" smtClean="0">
            <a:solidFill>
              <a:schemeClr val="accent5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accent5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Установените СУК за ОП са в съответствие с изискванията на разпоредбите на регламентите на Съвета и на ЕК </a:t>
          </a:r>
          <a:endParaRPr lang="bg-BG" sz="1500" b="1" kern="1200" dirty="0">
            <a:solidFill>
              <a:schemeClr val="accent5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8318" y="150324"/>
        <a:ext cx="8072964" cy="1447714"/>
      </dsp:txXfrm>
    </dsp:sp>
    <dsp:sp modelId="{365F5593-1D6F-4B4D-A1E5-49850F8BA280}">
      <dsp:nvSpPr>
        <dsp:cNvPr id="0" name=""/>
        <dsp:cNvSpPr/>
      </dsp:nvSpPr>
      <dsp:spPr>
        <a:xfrm>
          <a:off x="0" y="2232260"/>
          <a:ext cx="8229600" cy="1760101"/>
        </a:xfrm>
        <a:prstGeom prst="roundRect">
          <a:avLst/>
        </a:prstGeom>
        <a:gradFill rotWithShape="0">
          <a:gsLst>
            <a:gs pos="0">
              <a:srgbClr val="3C8C93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accent5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 установените слабости и грешки са предприети коригиращи действия и са направени финансови корекции</a:t>
          </a:r>
          <a:endParaRPr lang="bg-BG" sz="2000" b="1" kern="1200" dirty="0" smtClean="0">
            <a:solidFill>
              <a:schemeClr val="accent5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000" b="1" kern="1200" dirty="0">
            <a:solidFill>
              <a:schemeClr val="accent5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5921" y="2318181"/>
        <a:ext cx="8057758" cy="15882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E94BC7-F320-44CC-8358-0720A563B131}">
      <dsp:nvSpPr>
        <dsp:cNvPr id="0" name=""/>
        <dsp:cNvSpPr/>
      </dsp:nvSpPr>
      <dsp:spPr>
        <a:xfrm rot="5400000">
          <a:off x="5662183" y="-2343021"/>
          <a:ext cx="819062" cy="5714554"/>
        </a:xfrm>
        <a:prstGeom prst="round2SameRect">
          <a:avLst/>
        </a:prstGeom>
        <a:solidFill>
          <a:srgbClr val="E7F3F4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200" b="1" i="0" kern="1200" dirty="0" smtClean="0">
              <a:solidFill>
                <a:schemeClr val="accent5">
                  <a:lumMod val="25000"/>
                </a:schemeClr>
              </a:solidFill>
              <a:effectLst/>
            </a:rPr>
            <a:t>Учене в движение</a:t>
          </a:r>
          <a:endParaRPr lang="bg-BG" sz="2200" b="1" i="0" kern="1200" dirty="0">
            <a:solidFill>
              <a:schemeClr val="accent5">
                <a:lumMod val="25000"/>
              </a:schemeClr>
            </a:solidFill>
            <a:effectLst/>
          </a:endParaRPr>
        </a:p>
      </dsp:txBody>
      <dsp:txXfrm rot="-5400000">
        <a:off x="3214438" y="144707"/>
        <a:ext cx="5674571" cy="739096"/>
      </dsp:txXfrm>
    </dsp:sp>
    <dsp:sp modelId="{B1A8E4B8-52E9-45E6-AC57-184F94CBF216}">
      <dsp:nvSpPr>
        <dsp:cNvPr id="0" name=""/>
        <dsp:cNvSpPr/>
      </dsp:nvSpPr>
      <dsp:spPr>
        <a:xfrm>
          <a:off x="0" y="2341"/>
          <a:ext cx="3214437" cy="1023828"/>
        </a:xfrm>
        <a:prstGeom prst="roundRect">
          <a:avLst/>
        </a:prstGeom>
        <a:gradFill rotWithShape="0">
          <a:gsLst>
            <a:gs pos="0">
              <a:schemeClr val="accent1">
                <a:lumMod val="5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b="1" kern="1200" dirty="0" smtClean="0">
              <a:solidFill>
                <a:schemeClr val="accent1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Първи програмен период </a:t>
          </a:r>
          <a:endParaRPr lang="bg-BG" sz="2400" b="1" kern="1200" dirty="0">
            <a:solidFill>
              <a:schemeClr val="accent1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9979" y="52320"/>
        <a:ext cx="3114479" cy="923870"/>
      </dsp:txXfrm>
    </dsp:sp>
    <dsp:sp modelId="{D6B61EF0-A00E-40F4-9883-6043D16C87E2}">
      <dsp:nvSpPr>
        <dsp:cNvPr id="0" name=""/>
        <dsp:cNvSpPr/>
      </dsp:nvSpPr>
      <dsp:spPr>
        <a:xfrm rot="5400000">
          <a:off x="5662183" y="-1268001"/>
          <a:ext cx="819062" cy="5714554"/>
        </a:xfrm>
        <a:prstGeom prst="round2SameRect">
          <a:avLst/>
        </a:prstGeom>
        <a:solidFill>
          <a:srgbClr val="E7F3F4">
            <a:alpha val="89804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200" b="1" kern="1200" dirty="0" smtClean="0">
              <a:solidFill>
                <a:schemeClr val="accent5">
                  <a:lumMod val="25000"/>
                </a:schemeClr>
              </a:solidFill>
            </a:rPr>
            <a:t>Предпоставка за успешно изпълнение</a:t>
          </a:r>
          <a:r>
            <a:rPr lang="en-US" sz="2200" b="1" kern="1200" dirty="0" smtClean="0">
              <a:solidFill>
                <a:schemeClr val="accent5">
                  <a:lumMod val="25000"/>
                </a:schemeClr>
              </a:solidFill>
            </a:rPr>
            <a:t> </a:t>
          </a:r>
          <a:endParaRPr lang="bg-BG" sz="2200" b="1" kern="1200" dirty="0">
            <a:solidFill>
              <a:schemeClr val="accent5">
                <a:lumMod val="25000"/>
              </a:schemeClr>
            </a:solidFill>
          </a:endParaRPr>
        </a:p>
      </dsp:txBody>
      <dsp:txXfrm rot="-5400000">
        <a:off x="3214438" y="1219727"/>
        <a:ext cx="5674571" cy="739096"/>
      </dsp:txXfrm>
    </dsp:sp>
    <dsp:sp modelId="{05565F2B-0D6B-46E9-A806-42B7D2E37A25}">
      <dsp:nvSpPr>
        <dsp:cNvPr id="0" name=""/>
        <dsp:cNvSpPr/>
      </dsp:nvSpPr>
      <dsp:spPr>
        <a:xfrm>
          <a:off x="0" y="1077361"/>
          <a:ext cx="3214437" cy="1023828"/>
        </a:xfrm>
        <a:prstGeom prst="roundRect">
          <a:avLst/>
        </a:prstGeom>
        <a:gradFill rotWithShape="0">
          <a:gsLst>
            <a:gs pos="0">
              <a:schemeClr val="accent1">
                <a:lumMod val="5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b="1" kern="1200" dirty="0" smtClean="0">
              <a:solidFill>
                <a:schemeClr val="accent1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Доброто програмиране</a:t>
          </a:r>
          <a:endParaRPr lang="bg-BG" sz="2400" b="1" kern="1200" dirty="0">
            <a:solidFill>
              <a:schemeClr val="accent1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9979" y="1127340"/>
        <a:ext cx="3114479" cy="923870"/>
      </dsp:txXfrm>
    </dsp:sp>
    <dsp:sp modelId="{29AF80B8-3FFF-445E-88F0-A39F4B1A8AE3}">
      <dsp:nvSpPr>
        <dsp:cNvPr id="0" name=""/>
        <dsp:cNvSpPr/>
      </dsp:nvSpPr>
      <dsp:spPr>
        <a:xfrm rot="5400000">
          <a:off x="5662183" y="-192981"/>
          <a:ext cx="819062" cy="571455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200" b="1" kern="1200" dirty="0" smtClean="0">
              <a:solidFill>
                <a:schemeClr val="accent5">
                  <a:lumMod val="25000"/>
                </a:schemeClr>
              </a:solidFill>
            </a:rPr>
            <a:t>Реформи в ключови сектори</a:t>
          </a:r>
          <a:endParaRPr lang="bg-BG" sz="2200" b="1" kern="1200" dirty="0">
            <a:solidFill>
              <a:schemeClr val="accent5">
                <a:lumMod val="25000"/>
              </a:schemeClr>
            </a:solidFill>
          </a:endParaRPr>
        </a:p>
      </dsp:txBody>
      <dsp:txXfrm rot="-5400000">
        <a:off x="3214438" y="2294747"/>
        <a:ext cx="5674571" cy="739096"/>
      </dsp:txXfrm>
    </dsp:sp>
    <dsp:sp modelId="{0892283E-010E-41E7-AF5C-2EC4337D960C}">
      <dsp:nvSpPr>
        <dsp:cNvPr id="0" name=""/>
        <dsp:cNvSpPr/>
      </dsp:nvSpPr>
      <dsp:spPr>
        <a:xfrm>
          <a:off x="0" y="2152381"/>
          <a:ext cx="3214437" cy="1023828"/>
        </a:xfrm>
        <a:prstGeom prst="roundRect">
          <a:avLst/>
        </a:prstGeom>
        <a:gradFill rotWithShape="0">
          <a:gsLst>
            <a:gs pos="0">
              <a:schemeClr val="accent1">
                <a:lumMod val="5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b="1" kern="1200" dirty="0" smtClean="0">
              <a:solidFill>
                <a:schemeClr val="accent1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Акцент върху реформите</a:t>
          </a:r>
          <a:endParaRPr lang="bg-BG" sz="2400" b="1" kern="1200" dirty="0">
            <a:solidFill>
              <a:schemeClr val="accent1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9979" y="2202360"/>
        <a:ext cx="3114479" cy="923870"/>
      </dsp:txXfrm>
    </dsp:sp>
    <dsp:sp modelId="{97ED3DF7-F98F-4AF6-9A0F-F136A74CE5F4}">
      <dsp:nvSpPr>
        <dsp:cNvPr id="0" name=""/>
        <dsp:cNvSpPr/>
      </dsp:nvSpPr>
      <dsp:spPr>
        <a:xfrm rot="5400000">
          <a:off x="5662183" y="882038"/>
          <a:ext cx="819062" cy="571455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200" b="1" i="0" kern="1200" dirty="0" smtClean="0">
              <a:solidFill>
                <a:schemeClr val="accent5">
                  <a:lumMod val="25000"/>
                </a:schemeClr>
              </a:solidFill>
              <a:effectLst/>
            </a:rPr>
            <a:t>На всички етапи – програмиране, изпълнение и наблюдение</a:t>
          </a:r>
          <a:endParaRPr lang="bg-BG" sz="2200" b="1" i="0" kern="1200" dirty="0">
            <a:solidFill>
              <a:schemeClr val="accent5">
                <a:lumMod val="25000"/>
              </a:schemeClr>
            </a:solidFill>
            <a:effectLst/>
          </a:endParaRPr>
        </a:p>
      </dsp:txBody>
      <dsp:txXfrm rot="-5400000">
        <a:off x="3214438" y="3369767"/>
        <a:ext cx="5674571" cy="739096"/>
      </dsp:txXfrm>
    </dsp:sp>
    <dsp:sp modelId="{4E8BC765-9642-4AD4-89C1-BE5BBA3B6F90}">
      <dsp:nvSpPr>
        <dsp:cNvPr id="0" name=""/>
        <dsp:cNvSpPr/>
      </dsp:nvSpPr>
      <dsp:spPr>
        <a:xfrm>
          <a:off x="0" y="3227401"/>
          <a:ext cx="3214437" cy="1023828"/>
        </a:xfrm>
        <a:prstGeom prst="roundRect">
          <a:avLst/>
        </a:prstGeom>
        <a:gradFill rotWithShape="0">
          <a:gsLst>
            <a:gs pos="0">
              <a:schemeClr val="accent1">
                <a:lumMod val="5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b="1" kern="1200" dirty="0" smtClean="0">
              <a:solidFill>
                <a:schemeClr val="accent1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Добър диалог с партньорите</a:t>
          </a:r>
          <a:endParaRPr lang="bg-BG" sz="2400" b="1" kern="1200" dirty="0">
            <a:solidFill>
              <a:schemeClr val="accent1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9979" y="3277380"/>
        <a:ext cx="3114479" cy="923870"/>
      </dsp:txXfrm>
    </dsp:sp>
    <dsp:sp modelId="{773E5117-B619-4058-9C8C-3A92FBF0B5FA}">
      <dsp:nvSpPr>
        <dsp:cNvPr id="0" name=""/>
        <dsp:cNvSpPr/>
      </dsp:nvSpPr>
      <dsp:spPr>
        <a:xfrm rot="5400000">
          <a:off x="5662183" y="1957058"/>
          <a:ext cx="819062" cy="571455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200" b="1" i="0" kern="1200" dirty="0" smtClean="0">
              <a:solidFill>
                <a:schemeClr val="accent5">
                  <a:lumMod val="25000"/>
                </a:schemeClr>
              </a:solidFill>
              <a:effectLst/>
            </a:rPr>
            <a:t>Дублиране на контроли</a:t>
          </a:r>
          <a:endParaRPr lang="bg-BG" sz="2200" b="1" i="0" kern="1200" dirty="0">
            <a:solidFill>
              <a:schemeClr val="accent5">
                <a:lumMod val="25000"/>
              </a:schemeClr>
            </a:solidFill>
            <a:effectLst/>
          </a:endParaRPr>
        </a:p>
      </dsp:txBody>
      <dsp:txXfrm rot="-5400000">
        <a:off x="3214438" y="4444787"/>
        <a:ext cx="5674571" cy="739096"/>
      </dsp:txXfrm>
    </dsp:sp>
    <dsp:sp modelId="{18EA6261-1E56-411F-BBC5-1AE1682191B2}">
      <dsp:nvSpPr>
        <dsp:cNvPr id="0" name=""/>
        <dsp:cNvSpPr/>
      </dsp:nvSpPr>
      <dsp:spPr>
        <a:xfrm>
          <a:off x="0" y="4302421"/>
          <a:ext cx="3214437" cy="1023828"/>
        </a:xfrm>
        <a:prstGeom prst="roundRect">
          <a:avLst/>
        </a:prstGeom>
        <a:gradFill rotWithShape="0">
          <a:gsLst>
            <a:gs pos="0">
              <a:schemeClr val="accent1">
                <a:lumMod val="5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b="1" kern="1200" dirty="0" smtClean="0">
              <a:solidFill>
                <a:schemeClr val="accent1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Липса на доверие между отделните органи </a:t>
          </a:r>
          <a:endParaRPr lang="bg-BG" sz="2400" b="1" kern="1200" dirty="0">
            <a:solidFill>
              <a:schemeClr val="accent1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9979" y="4352400"/>
        <a:ext cx="3114479" cy="9238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E94BC7-F320-44CC-8358-0720A563B131}">
      <dsp:nvSpPr>
        <dsp:cNvPr id="0" name=""/>
        <dsp:cNvSpPr/>
      </dsp:nvSpPr>
      <dsp:spPr>
        <a:xfrm rot="5400000">
          <a:off x="5558629" y="-2213254"/>
          <a:ext cx="1026170" cy="5714554"/>
        </a:xfrm>
        <a:prstGeom prst="round2SameRect">
          <a:avLst/>
        </a:prstGeom>
        <a:solidFill>
          <a:srgbClr val="E7F3F4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b="1" i="0" kern="1200" dirty="0" smtClean="0">
              <a:solidFill>
                <a:schemeClr val="accent5">
                  <a:lumMod val="25000"/>
                </a:schemeClr>
              </a:solidFill>
              <a:effectLst/>
            </a:rPr>
            <a:t>Специфики за отделните програми и фондове</a:t>
          </a:r>
          <a:endParaRPr lang="bg-BG" sz="2200" b="1" i="0" kern="1200" dirty="0">
            <a:solidFill>
              <a:schemeClr val="accent5">
                <a:lumMod val="25000"/>
              </a:schemeClr>
            </a:solidFill>
            <a:effectLst/>
          </a:endParaRPr>
        </a:p>
      </dsp:txBody>
      <dsp:txXfrm rot="-5400000">
        <a:off x="3214438" y="181030"/>
        <a:ext cx="5664461" cy="925984"/>
      </dsp:txXfrm>
    </dsp:sp>
    <dsp:sp modelId="{B1A8E4B8-52E9-45E6-AC57-184F94CBF216}">
      <dsp:nvSpPr>
        <dsp:cNvPr id="0" name=""/>
        <dsp:cNvSpPr/>
      </dsp:nvSpPr>
      <dsp:spPr>
        <a:xfrm>
          <a:off x="0" y="2666"/>
          <a:ext cx="3214437" cy="1282712"/>
        </a:xfrm>
        <a:prstGeom prst="roundRect">
          <a:avLst/>
        </a:prstGeom>
        <a:gradFill rotWithShape="0">
          <a:gsLst>
            <a:gs pos="0">
              <a:srgbClr val="3C8C93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b="1" kern="1200" dirty="0" smtClean="0">
              <a:solidFill>
                <a:schemeClr val="accent1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Различни правила</a:t>
          </a:r>
          <a:endParaRPr lang="bg-BG" sz="2400" b="1" kern="1200" dirty="0">
            <a:solidFill>
              <a:schemeClr val="accent1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2617" y="65283"/>
        <a:ext cx="3089203" cy="1157478"/>
      </dsp:txXfrm>
    </dsp:sp>
    <dsp:sp modelId="{D6B61EF0-A00E-40F4-9883-6043D16C87E2}">
      <dsp:nvSpPr>
        <dsp:cNvPr id="0" name=""/>
        <dsp:cNvSpPr/>
      </dsp:nvSpPr>
      <dsp:spPr>
        <a:xfrm rot="5400000">
          <a:off x="5558629" y="-866405"/>
          <a:ext cx="1026170" cy="5714554"/>
        </a:xfrm>
        <a:prstGeom prst="round2SameRect">
          <a:avLst/>
        </a:prstGeom>
        <a:solidFill>
          <a:srgbClr val="E7F3F4">
            <a:alpha val="89804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200" b="1" i="0" kern="1200" dirty="0" smtClean="0">
              <a:solidFill>
                <a:schemeClr val="accent5">
                  <a:lumMod val="25000"/>
                </a:schemeClr>
              </a:solidFill>
              <a:effectLst/>
            </a:rPr>
            <a:t>Неизползване на опита </a:t>
          </a:r>
          <a:endParaRPr lang="bg-BG" sz="2200" b="1" i="0" kern="1200" dirty="0">
            <a:solidFill>
              <a:schemeClr val="accent5">
                <a:lumMod val="25000"/>
              </a:schemeClr>
            </a:solidFill>
            <a:effectLst/>
          </a:endParaRP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200" b="1" i="0" kern="1200" dirty="0" smtClean="0">
              <a:solidFill>
                <a:schemeClr val="accent5">
                  <a:lumMod val="25000"/>
                </a:schemeClr>
              </a:solidFill>
              <a:effectLst/>
            </a:rPr>
            <a:t>Презастраховане</a:t>
          </a:r>
          <a:endParaRPr lang="bg-BG" sz="2200" b="1" i="0" kern="1200" dirty="0">
            <a:solidFill>
              <a:schemeClr val="accent5">
                <a:lumMod val="25000"/>
              </a:schemeClr>
            </a:solidFill>
            <a:effectLst/>
          </a:endParaRPr>
        </a:p>
      </dsp:txBody>
      <dsp:txXfrm rot="-5400000">
        <a:off x="3214438" y="1527879"/>
        <a:ext cx="5664461" cy="925984"/>
      </dsp:txXfrm>
    </dsp:sp>
    <dsp:sp modelId="{05565F2B-0D6B-46E9-A806-42B7D2E37A25}">
      <dsp:nvSpPr>
        <dsp:cNvPr id="0" name=""/>
        <dsp:cNvSpPr/>
      </dsp:nvSpPr>
      <dsp:spPr>
        <a:xfrm>
          <a:off x="0" y="1349515"/>
          <a:ext cx="3214437" cy="1282712"/>
        </a:xfrm>
        <a:prstGeom prst="roundRect">
          <a:avLst/>
        </a:prstGeom>
        <a:gradFill rotWithShape="0">
          <a:gsLst>
            <a:gs pos="0">
              <a:schemeClr val="accent1">
                <a:lumMod val="5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b="1" kern="1200" dirty="0" smtClean="0">
              <a:solidFill>
                <a:schemeClr val="accent1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Сложни процедури и изисквания</a:t>
          </a:r>
          <a:endParaRPr lang="bg-BG" sz="2400" b="1" kern="1200" dirty="0">
            <a:solidFill>
              <a:schemeClr val="accent1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2617" y="1412132"/>
        <a:ext cx="3089203" cy="1157478"/>
      </dsp:txXfrm>
    </dsp:sp>
    <dsp:sp modelId="{97ED3DF7-F98F-4AF6-9A0F-F136A74CE5F4}">
      <dsp:nvSpPr>
        <dsp:cNvPr id="0" name=""/>
        <dsp:cNvSpPr/>
      </dsp:nvSpPr>
      <dsp:spPr>
        <a:xfrm rot="5400000">
          <a:off x="5558629" y="480442"/>
          <a:ext cx="1026170" cy="571455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200" b="1" i="0" kern="1200" dirty="0" smtClean="0">
              <a:solidFill>
                <a:schemeClr val="accent5">
                  <a:lumMod val="25000"/>
                </a:schemeClr>
              </a:solidFill>
              <a:effectLst/>
            </a:rPr>
            <a:t>Административен</a:t>
          </a:r>
          <a:endParaRPr lang="bg-BG" sz="2200" b="1" i="0" kern="1200" dirty="0">
            <a:solidFill>
              <a:schemeClr val="accent5">
                <a:lumMod val="25000"/>
              </a:schemeClr>
            </a:solidFill>
            <a:effectLst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200" b="1" i="0" kern="1200" dirty="0" smtClean="0">
              <a:solidFill>
                <a:schemeClr val="accent5">
                  <a:lumMod val="25000"/>
                </a:schemeClr>
              </a:solidFill>
              <a:effectLst/>
            </a:rPr>
            <a:t>Финансов</a:t>
          </a:r>
        </a:p>
      </dsp:txBody>
      <dsp:txXfrm rot="-5400000">
        <a:off x="3214438" y="2874727"/>
        <a:ext cx="5664461" cy="925984"/>
      </dsp:txXfrm>
    </dsp:sp>
    <dsp:sp modelId="{4E8BC765-9642-4AD4-89C1-BE5BBA3B6F90}">
      <dsp:nvSpPr>
        <dsp:cNvPr id="0" name=""/>
        <dsp:cNvSpPr/>
      </dsp:nvSpPr>
      <dsp:spPr>
        <a:xfrm>
          <a:off x="0" y="2696363"/>
          <a:ext cx="3214437" cy="1282712"/>
        </a:xfrm>
        <a:prstGeom prst="roundRect">
          <a:avLst/>
        </a:prstGeom>
        <a:gradFill rotWithShape="0">
          <a:gsLst>
            <a:gs pos="0">
              <a:schemeClr val="accent1">
                <a:lumMod val="5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b="1" kern="1200" dirty="0" smtClean="0">
              <a:solidFill>
                <a:schemeClr val="accent1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Капацитет на бенефициентите</a:t>
          </a:r>
          <a:endParaRPr lang="bg-BG" sz="2400" b="1" kern="1200" dirty="0">
            <a:solidFill>
              <a:schemeClr val="accent1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2617" y="2758980"/>
        <a:ext cx="3089203" cy="1157478"/>
      </dsp:txXfrm>
    </dsp:sp>
    <dsp:sp modelId="{773E5117-B619-4058-9C8C-3A92FBF0B5FA}">
      <dsp:nvSpPr>
        <dsp:cNvPr id="0" name=""/>
        <dsp:cNvSpPr/>
      </dsp:nvSpPr>
      <dsp:spPr>
        <a:xfrm rot="5400000">
          <a:off x="5558629" y="1827291"/>
          <a:ext cx="1026170" cy="571455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200" b="1" i="0" kern="1200" dirty="0" smtClean="0">
              <a:solidFill>
                <a:schemeClr val="accent5">
                  <a:lumMod val="25000"/>
                </a:schemeClr>
              </a:solidFill>
              <a:effectLst/>
            </a:rPr>
            <a:t>Използване на ТП</a:t>
          </a:r>
          <a:endParaRPr lang="bg-BG" sz="2200" b="1" i="0" kern="1200" dirty="0">
            <a:solidFill>
              <a:schemeClr val="accent5">
                <a:lumMod val="25000"/>
              </a:schemeClr>
            </a:solidFill>
            <a:effectLst/>
          </a:endParaRPr>
        </a:p>
      </dsp:txBody>
      <dsp:txXfrm rot="-5400000">
        <a:off x="3214438" y="4221576"/>
        <a:ext cx="5664461" cy="925984"/>
      </dsp:txXfrm>
    </dsp:sp>
    <dsp:sp modelId="{18EA6261-1E56-411F-BBC5-1AE1682191B2}">
      <dsp:nvSpPr>
        <dsp:cNvPr id="0" name=""/>
        <dsp:cNvSpPr/>
      </dsp:nvSpPr>
      <dsp:spPr>
        <a:xfrm>
          <a:off x="0" y="4043212"/>
          <a:ext cx="3214437" cy="1282712"/>
        </a:xfrm>
        <a:prstGeom prst="roundRect">
          <a:avLst/>
        </a:prstGeom>
        <a:gradFill rotWithShape="0">
          <a:gsLst>
            <a:gs pos="0">
              <a:schemeClr val="accent1">
                <a:lumMod val="5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1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Административен капацитет на органите</a:t>
          </a:r>
          <a:endParaRPr lang="bg-BG" sz="2400" b="1" kern="1200" dirty="0">
            <a:solidFill>
              <a:schemeClr val="accent1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2617" y="4105829"/>
        <a:ext cx="3089203" cy="11574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630365-05AC-4C1C-94FF-259A5F68E4B7}">
      <dsp:nvSpPr>
        <dsp:cNvPr id="0" name=""/>
        <dsp:cNvSpPr/>
      </dsp:nvSpPr>
      <dsp:spPr>
        <a:xfrm>
          <a:off x="0" y="613367"/>
          <a:ext cx="8229600" cy="1369795"/>
        </a:xfrm>
        <a:prstGeom prst="roundRect">
          <a:avLst/>
        </a:prstGeom>
        <a:gradFill rotWithShape="0">
          <a:gsLst>
            <a:gs pos="0">
              <a:srgbClr val="3C8C93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accent5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Разработен „План за действие за минимизиране на риска от загуба на средства и ускоряване на усвояемостта по оперативните програми, съ-финансирани със средства от СКФ на ЕС през периода 2007-2013 г.“ </a:t>
          </a:r>
          <a:endParaRPr lang="bg-BG" sz="2000" b="1" kern="1200" dirty="0" smtClean="0">
            <a:solidFill>
              <a:schemeClr val="accent5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500" b="1" kern="1200" dirty="0">
            <a:solidFill>
              <a:schemeClr val="accent5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6868" y="680235"/>
        <a:ext cx="8095864" cy="1236059"/>
      </dsp:txXfrm>
    </dsp:sp>
    <dsp:sp modelId="{365F5593-1D6F-4B4D-A1E5-49850F8BA280}">
      <dsp:nvSpPr>
        <dsp:cNvPr id="0" name=""/>
        <dsp:cNvSpPr/>
      </dsp:nvSpPr>
      <dsp:spPr>
        <a:xfrm>
          <a:off x="0" y="2192832"/>
          <a:ext cx="8229600" cy="2056640"/>
        </a:xfrm>
        <a:prstGeom prst="roundRect">
          <a:avLst/>
        </a:prstGeom>
        <a:gradFill rotWithShape="0">
          <a:gsLst>
            <a:gs pos="0">
              <a:srgbClr val="3C8C93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accent5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Решение № 500/23.08.2013 г. на МС за даване  на съгласие договарящите органи по пет от общо 7 от ОП да наддоговорят финансовия ресурс по съответната оперативна програма със средства в размер на до 10% над бюджета, определен за програмата (без ОП „Транспорт“ и ОП „Околна среда“, за които вече са налице такива решения (ОПОС: РМС № 147 от 05.03.2013 г.).</a:t>
          </a:r>
          <a:endParaRPr lang="bg-BG" sz="2000" b="1" kern="1200" dirty="0" smtClean="0">
            <a:solidFill>
              <a:schemeClr val="accent5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000" b="1" kern="1200" dirty="0">
            <a:solidFill>
              <a:schemeClr val="accent5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0397" y="2293229"/>
        <a:ext cx="8028806" cy="185584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D98E9F-87B9-4F1E-A30B-BC7A8BDD3E44}">
      <dsp:nvSpPr>
        <dsp:cNvPr id="0" name=""/>
        <dsp:cNvSpPr/>
      </dsp:nvSpPr>
      <dsp:spPr>
        <a:xfrm rot="5400000">
          <a:off x="5897832" y="-2525970"/>
          <a:ext cx="640175" cy="585216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200" b="1" kern="1200" dirty="0" smtClean="0">
              <a:solidFill>
                <a:schemeClr val="accent1">
                  <a:lumMod val="25000"/>
                </a:schemeClr>
              </a:solidFill>
            </a:rPr>
            <a:t>Предпоставка за успешно изпълнение</a:t>
          </a:r>
          <a:endParaRPr lang="bg-BG" sz="2200" kern="1200" dirty="0">
            <a:solidFill>
              <a:schemeClr val="accent1">
                <a:lumMod val="25000"/>
              </a:schemeClr>
            </a:solidFill>
          </a:endParaRPr>
        </a:p>
      </dsp:txBody>
      <dsp:txXfrm rot="-5400000">
        <a:off x="3291840" y="111273"/>
        <a:ext cx="5820909" cy="577673"/>
      </dsp:txXfrm>
    </dsp:sp>
    <dsp:sp modelId="{D8ED9902-EBAD-486B-9362-3EC5DA59D99D}">
      <dsp:nvSpPr>
        <dsp:cNvPr id="0" name=""/>
        <dsp:cNvSpPr/>
      </dsp:nvSpPr>
      <dsp:spPr>
        <a:xfrm>
          <a:off x="0" y="0"/>
          <a:ext cx="3291840" cy="80021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300" b="1" kern="1200" dirty="0" smtClean="0"/>
            <a:t>Доброто програмиране</a:t>
          </a:r>
          <a:endParaRPr lang="bg-BG" sz="2300" kern="1200" dirty="0"/>
        </a:p>
      </dsp:txBody>
      <dsp:txXfrm>
        <a:off x="39063" y="39063"/>
        <a:ext cx="3213714" cy="72209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212212-AC68-4B5A-B725-5C6EAF9225B5}">
      <dsp:nvSpPr>
        <dsp:cNvPr id="0" name=""/>
        <dsp:cNvSpPr/>
      </dsp:nvSpPr>
      <dsp:spPr>
        <a:xfrm>
          <a:off x="0" y="1144927"/>
          <a:ext cx="8823076" cy="1526569"/>
        </a:xfrm>
        <a:prstGeom prst="notchedRightArrow">
          <a:avLst/>
        </a:prstGeom>
        <a:gradFill rotWithShape="0">
          <a:gsLst>
            <a:gs pos="0">
              <a:schemeClr val="accent1">
                <a:tint val="55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55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55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AA539FA7-01CF-4772-BA60-A9ABC931B790}">
      <dsp:nvSpPr>
        <dsp:cNvPr id="0" name=""/>
        <dsp:cNvSpPr/>
      </dsp:nvSpPr>
      <dsp:spPr>
        <a:xfrm>
          <a:off x="3489" y="0"/>
          <a:ext cx="1525728" cy="1526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kern="1200" dirty="0" smtClean="0"/>
            <a:t>15.11 - получени неофициални коментари от службите на ЕК</a:t>
          </a:r>
          <a:endParaRPr lang="bg-BG" sz="1400" kern="1200" dirty="0"/>
        </a:p>
      </dsp:txBody>
      <dsp:txXfrm>
        <a:off x="3489" y="0"/>
        <a:ext cx="1525728" cy="1526569"/>
      </dsp:txXfrm>
    </dsp:sp>
    <dsp:sp modelId="{F452C792-2C87-473B-83BE-B2E0F2679373}">
      <dsp:nvSpPr>
        <dsp:cNvPr id="0" name=""/>
        <dsp:cNvSpPr/>
      </dsp:nvSpPr>
      <dsp:spPr>
        <a:xfrm>
          <a:off x="575532" y="1717390"/>
          <a:ext cx="381642" cy="381642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F33B8E8-B28B-4A52-9439-D924D792301C}">
      <dsp:nvSpPr>
        <dsp:cNvPr id="0" name=""/>
        <dsp:cNvSpPr/>
      </dsp:nvSpPr>
      <dsp:spPr>
        <a:xfrm>
          <a:off x="1605504" y="2289854"/>
          <a:ext cx="1525728" cy="1526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kern="1200" dirty="0" smtClean="0"/>
            <a:t>18-22.11 - официално представяне на коментарите от ЕК и първи експертни обсъждания</a:t>
          </a:r>
          <a:endParaRPr lang="bg-BG" sz="1400" kern="1200" dirty="0"/>
        </a:p>
      </dsp:txBody>
      <dsp:txXfrm>
        <a:off x="1605504" y="2289854"/>
        <a:ext cx="1525728" cy="1526569"/>
      </dsp:txXfrm>
    </dsp:sp>
    <dsp:sp modelId="{AA573DEC-D7C3-4609-BAFE-964C6CAFEE23}">
      <dsp:nvSpPr>
        <dsp:cNvPr id="0" name=""/>
        <dsp:cNvSpPr/>
      </dsp:nvSpPr>
      <dsp:spPr>
        <a:xfrm>
          <a:off x="2177547" y="1717390"/>
          <a:ext cx="381642" cy="381642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6983"/>
                <a:satOff val="9853"/>
                <a:lumOff val="12396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6983"/>
                <a:satOff val="9853"/>
                <a:lumOff val="12396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6983"/>
                <a:satOff val="9853"/>
                <a:lumOff val="1239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E657767-75EF-4088-A42D-B2E153AA4879}">
      <dsp:nvSpPr>
        <dsp:cNvPr id="0" name=""/>
        <dsp:cNvSpPr/>
      </dsp:nvSpPr>
      <dsp:spPr>
        <a:xfrm>
          <a:off x="3207519" y="0"/>
          <a:ext cx="1525728" cy="1526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kern="1200" dirty="0" smtClean="0">
              <a:latin typeface="+mn-lt"/>
            </a:rPr>
            <a:t>22.11 – 13.12 - отразяване на коментарите</a:t>
          </a:r>
          <a:endParaRPr lang="bg-BG" sz="1400" kern="1200" dirty="0"/>
        </a:p>
      </dsp:txBody>
      <dsp:txXfrm>
        <a:off x="3207519" y="0"/>
        <a:ext cx="1525728" cy="1526569"/>
      </dsp:txXfrm>
    </dsp:sp>
    <dsp:sp modelId="{10AD53C3-0EA3-4FDD-8119-C57DA648F25C}">
      <dsp:nvSpPr>
        <dsp:cNvPr id="0" name=""/>
        <dsp:cNvSpPr/>
      </dsp:nvSpPr>
      <dsp:spPr>
        <a:xfrm>
          <a:off x="3779562" y="1717390"/>
          <a:ext cx="381642" cy="381642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13965"/>
                <a:satOff val="19706"/>
                <a:lumOff val="24793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3965"/>
                <a:satOff val="19706"/>
                <a:lumOff val="24793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3965"/>
                <a:satOff val="19706"/>
                <a:lumOff val="2479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254BA7B-8335-4BD7-A2CF-582C5AB03AF8}">
      <dsp:nvSpPr>
        <dsp:cNvPr id="0" name=""/>
        <dsp:cNvSpPr/>
      </dsp:nvSpPr>
      <dsp:spPr>
        <a:xfrm>
          <a:off x="4809534" y="2289854"/>
          <a:ext cx="1525728" cy="1526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kern="1200" dirty="0" smtClean="0">
              <a:latin typeface="+mn-lt"/>
            </a:rPr>
            <a:t>13.12 – 13.01 – публично представяне </a:t>
          </a:r>
          <a:r>
            <a:rPr lang="bg-BG" sz="1400" kern="1200" smtClean="0">
              <a:latin typeface="+mn-lt"/>
            </a:rPr>
            <a:t>и обсъждане</a:t>
          </a:r>
          <a:endParaRPr lang="bg-BG" sz="1400" kern="1200" dirty="0"/>
        </a:p>
      </dsp:txBody>
      <dsp:txXfrm>
        <a:off x="4809534" y="2289854"/>
        <a:ext cx="1525728" cy="1526569"/>
      </dsp:txXfrm>
    </dsp:sp>
    <dsp:sp modelId="{1701A7B8-2BD1-4796-A2A4-C456749D9E07}">
      <dsp:nvSpPr>
        <dsp:cNvPr id="0" name=""/>
        <dsp:cNvSpPr/>
      </dsp:nvSpPr>
      <dsp:spPr>
        <a:xfrm>
          <a:off x="5381578" y="1717390"/>
          <a:ext cx="381642" cy="381642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13965"/>
                <a:satOff val="19706"/>
                <a:lumOff val="24793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3965"/>
                <a:satOff val="19706"/>
                <a:lumOff val="24793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3965"/>
                <a:satOff val="19706"/>
                <a:lumOff val="2479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E832AAB-55D0-4F2B-86EC-B45D1069D994}">
      <dsp:nvSpPr>
        <dsp:cNvPr id="0" name=""/>
        <dsp:cNvSpPr/>
      </dsp:nvSpPr>
      <dsp:spPr>
        <a:xfrm>
          <a:off x="6411550" y="0"/>
          <a:ext cx="1525728" cy="1526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kern="1200" dirty="0" smtClean="0">
              <a:latin typeface="+mn-lt"/>
            </a:rPr>
            <a:t>13.01 – 31.01 – внасяне за одобрение в Министерски съвет</a:t>
          </a:r>
          <a:endParaRPr lang="bg-BG" sz="1400" kern="1200" dirty="0"/>
        </a:p>
      </dsp:txBody>
      <dsp:txXfrm>
        <a:off x="6411550" y="0"/>
        <a:ext cx="1525728" cy="1526569"/>
      </dsp:txXfrm>
    </dsp:sp>
    <dsp:sp modelId="{0384B515-AA9C-4E7F-8D68-9205ED1622F4}">
      <dsp:nvSpPr>
        <dsp:cNvPr id="0" name=""/>
        <dsp:cNvSpPr/>
      </dsp:nvSpPr>
      <dsp:spPr>
        <a:xfrm>
          <a:off x="6983593" y="1717390"/>
          <a:ext cx="381642" cy="381642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6983"/>
                <a:satOff val="9853"/>
                <a:lumOff val="12396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6983"/>
                <a:satOff val="9853"/>
                <a:lumOff val="12396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6983"/>
                <a:satOff val="9853"/>
                <a:lumOff val="1239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D98E9F-87B9-4F1E-A30B-BC7A8BDD3E44}">
      <dsp:nvSpPr>
        <dsp:cNvPr id="0" name=""/>
        <dsp:cNvSpPr/>
      </dsp:nvSpPr>
      <dsp:spPr>
        <a:xfrm rot="5400000">
          <a:off x="5897832" y="-2525970"/>
          <a:ext cx="640175" cy="585216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200" b="1" kern="1200" dirty="0" smtClean="0">
              <a:solidFill>
                <a:schemeClr val="accent1">
                  <a:lumMod val="25000"/>
                </a:schemeClr>
              </a:solidFill>
            </a:rPr>
            <a:t>Предпоставка за успешно изпълнение</a:t>
          </a:r>
          <a:endParaRPr lang="bg-BG" sz="2200" kern="1200" dirty="0">
            <a:solidFill>
              <a:schemeClr val="accent1">
                <a:lumMod val="25000"/>
              </a:schemeClr>
            </a:solidFill>
          </a:endParaRPr>
        </a:p>
      </dsp:txBody>
      <dsp:txXfrm rot="-5400000">
        <a:off x="3291840" y="111273"/>
        <a:ext cx="5820909" cy="577673"/>
      </dsp:txXfrm>
    </dsp:sp>
    <dsp:sp modelId="{D8ED9902-EBAD-486B-9362-3EC5DA59D99D}">
      <dsp:nvSpPr>
        <dsp:cNvPr id="0" name=""/>
        <dsp:cNvSpPr/>
      </dsp:nvSpPr>
      <dsp:spPr>
        <a:xfrm>
          <a:off x="0" y="0"/>
          <a:ext cx="3291840" cy="80021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300" b="1" kern="1200" dirty="0" smtClean="0"/>
            <a:t>Доброто програмиране</a:t>
          </a:r>
          <a:endParaRPr lang="bg-BG" sz="2300" kern="1200" dirty="0"/>
        </a:p>
      </dsp:txBody>
      <dsp:txXfrm>
        <a:off x="39063" y="39063"/>
        <a:ext cx="3213714" cy="72209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C4D7CA-01BC-479E-8B47-679C3D8B6F13}">
      <dsp:nvSpPr>
        <dsp:cNvPr id="0" name=""/>
        <dsp:cNvSpPr/>
      </dsp:nvSpPr>
      <dsp:spPr>
        <a:xfrm>
          <a:off x="4418" y="449698"/>
          <a:ext cx="4499785" cy="13630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1" kern="1200" dirty="0" smtClean="0">
              <a:solidFill>
                <a:schemeClr val="accent1">
                  <a:lumMod val="50000"/>
                </a:schemeClr>
              </a:solidFill>
            </a:rPr>
            <a:t>Представени на ЕК в периода септември – октомври </a:t>
          </a:r>
          <a:endParaRPr lang="bg-BG" sz="20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685966" y="449698"/>
        <a:ext cx="3136689" cy="1363096"/>
      </dsp:txXfrm>
    </dsp:sp>
    <dsp:sp modelId="{EBC6C276-9576-4EC8-8DE9-33F431097618}">
      <dsp:nvSpPr>
        <dsp:cNvPr id="0" name=""/>
        <dsp:cNvSpPr/>
      </dsp:nvSpPr>
      <dsp:spPr>
        <a:xfrm>
          <a:off x="4061197" y="565562"/>
          <a:ext cx="4505595" cy="113136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1" kern="1200" dirty="0" smtClean="0">
              <a:solidFill>
                <a:schemeClr val="accent1">
                  <a:lumMod val="50000"/>
                </a:schemeClr>
              </a:solidFill>
            </a:rPr>
            <a:t>ОПОС ОПРР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1" kern="1200" dirty="0" smtClean="0">
              <a:solidFill>
                <a:schemeClr val="accent1">
                  <a:lumMod val="50000"/>
                </a:schemeClr>
              </a:solidFill>
            </a:rPr>
            <a:t>ОПИК ОПРЧР</a:t>
          </a:r>
          <a:endParaRPr lang="bg-BG" sz="20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4626882" y="565562"/>
        <a:ext cx="3374226" cy="1131369"/>
      </dsp:txXfrm>
    </dsp:sp>
    <dsp:sp modelId="{8DABDC4D-D3F2-43DA-8B17-8C44D1795D40}">
      <dsp:nvSpPr>
        <dsp:cNvPr id="0" name=""/>
        <dsp:cNvSpPr/>
      </dsp:nvSpPr>
      <dsp:spPr>
        <a:xfrm>
          <a:off x="4418" y="2003628"/>
          <a:ext cx="4639502" cy="13630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1" kern="1200" dirty="0" smtClean="0">
              <a:solidFill>
                <a:schemeClr val="accent1">
                  <a:lumMod val="50000"/>
                </a:schemeClr>
              </a:solidFill>
            </a:rPr>
            <a:t>Ще бъдат представени на ЕК до края на годината </a:t>
          </a:r>
          <a:endParaRPr lang="bg-BG" sz="20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685966" y="2003628"/>
        <a:ext cx="3276406" cy="1363096"/>
      </dsp:txXfrm>
    </dsp:sp>
    <dsp:sp modelId="{6303AD8E-04BC-4C9A-A4CC-A8AF88C6401E}">
      <dsp:nvSpPr>
        <dsp:cNvPr id="0" name=""/>
        <dsp:cNvSpPr/>
      </dsp:nvSpPr>
      <dsp:spPr>
        <a:xfrm>
          <a:off x="4200914" y="2119491"/>
          <a:ext cx="4617742" cy="113136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1" kern="1200" dirty="0" smtClean="0">
              <a:solidFill>
                <a:schemeClr val="accent1">
                  <a:lumMod val="50000"/>
                </a:schemeClr>
              </a:solidFill>
            </a:rPr>
            <a:t>ОПНОИР; ОПДУ; ОПТ</a:t>
          </a:r>
          <a:endParaRPr lang="bg-BG" sz="20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4766599" y="2119491"/>
        <a:ext cx="3486373" cy="113136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5F5593-1D6F-4B4D-A1E5-49850F8BA280}">
      <dsp:nvSpPr>
        <dsp:cNvPr id="0" name=""/>
        <dsp:cNvSpPr/>
      </dsp:nvSpPr>
      <dsp:spPr>
        <a:xfrm>
          <a:off x="0" y="13734"/>
          <a:ext cx="8229600" cy="849420"/>
        </a:xfrm>
        <a:prstGeom prst="roundRect">
          <a:avLst/>
        </a:prstGeom>
        <a:gradFill rotWithShape="0">
          <a:gsLst>
            <a:gs pos="0">
              <a:srgbClr val="3C8C93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chemeClr val="accent5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Акцент върху изпълнението, ориентирано към резултатите</a:t>
          </a:r>
          <a:endParaRPr lang="bg-BG" sz="2200" b="1" kern="1200" dirty="0">
            <a:solidFill>
              <a:schemeClr val="accent5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465" y="55199"/>
        <a:ext cx="8146670" cy="766490"/>
      </dsp:txXfrm>
    </dsp:sp>
    <dsp:sp modelId="{10192D0B-0E4A-4C3F-AB59-5FE62A9EB757}">
      <dsp:nvSpPr>
        <dsp:cNvPr id="0" name=""/>
        <dsp:cNvSpPr/>
      </dsp:nvSpPr>
      <dsp:spPr>
        <a:xfrm>
          <a:off x="0" y="925490"/>
          <a:ext cx="8229600" cy="849420"/>
        </a:xfrm>
        <a:prstGeom prst="roundRect">
          <a:avLst/>
        </a:prstGeom>
        <a:gradFill rotWithShape="0">
          <a:gsLst>
            <a:gs pos="0">
              <a:srgbClr val="97CBD1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200" b="1" kern="1200" dirty="0" smtClean="0">
              <a:solidFill>
                <a:schemeClr val="accent5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Унифициране и опростяване на изискванията и процедурите</a:t>
          </a:r>
          <a:endParaRPr lang="bg-BG" sz="2200" b="1" kern="1200" dirty="0">
            <a:solidFill>
              <a:schemeClr val="accent5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465" y="966955"/>
        <a:ext cx="8146670" cy="766490"/>
      </dsp:txXfrm>
    </dsp:sp>
    <dsp:sp modelId="{2C1D984F-D7FD-49D1-8972-9D15C32F88F0}">
      <dsp:nvSpPr>
        <dsp:cNvPr id="0" name=""/>
        <dsp:cNvSpPr/>
      </dsp:nvSpPr>
      <dsp:spPr>
        <a:xfrm>
          <a:off x="0" y="1838270"/>
          <a:ext cx="8229600" cy="8494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200" b="1" kern="1200" dirty="0" smtClean="0">
              <a:solidFill>
                <a:schemeClr val="accent5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Премахване на ненужни административни пречки пред бенефициентите</a:t>
          </a:r>
          <a:endParaRPr lang="bg-BG" sz="2200" kern="1200" dirty="0"/>
        </a:p>
      </dsp:txBody>
      <dsp:txXfrm>
        <a:off x="41465" y="1879735"/>
        <a:ext cx="8146670" cy="766490"/>
      </dsp:txXfrm>
    </dsp:sp>
    <dsp:sp modelId="{12630365-05AC-4C1C-94FF-259A5F68E4B7}">
      <dsp:nvSpPr>
        <dsp:cNvPr id="0" name=""/>
        <dsp:cNvSpPr/>
      </dsp:nvSpPr>
      <dsp:spPr>
        <a:xfrm>
          <a:off x="0" y="2751051"/>
          <a:ext cx="8229600" cy="849420"/>
        </a:xfrm>
        <a:prstGeom prst="roundRect">
          <a:avLst/>
        </a:prstGeom>
        <a:gradFill rotWithShape="0">
          <a:gsLst>
            <a:gs pos="0">
              <a:srgbClr val="3C8C93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chemeClr val="accent5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Въвеждане на правила, отразяващи новите възможности – ИТИ, СПД, ВОМР</a:t>
          </a:r>
          <a:endParaRPr lang="bg-BG" sz="2200" b="1" kern="1200" dirty="0">
            <a:solidFill>
              <a:schemeClr val="accent5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465" y="2792516"/>
        <a:ext cx="8146670" cy="766490"/>
      </dsp:txXfrm>
    </dsp:sp>
    <dsp:sp modelId="{263531E5-B314-48BD-9E6C-1F7DA48C31A3}">
      <dsp:nvSpPr>
        <dsp:cNvPr id="0" name=""/>
        <dsp:cNvSpPr/>
      </dsp:nvSpPr>
      <dsp:spPr>
        <a:xfrm>
          <a:off x="0" y="3663831"/>
          <a:ext cx="8229600" cy="849420"/>
        </a:xfrm>
        <a:prstGeom prst="roundRect">
          <a:avLst/>
        </a:prstGeom>
        <a:gradFill rotWithShape="0">
          <a:gsLst>
            <a:gs pos="0">
              <a:srgbClr val="97CBD1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200" b="1" kern="1200" dirty="0" smtClean="0">
              <a:solidFill>
                <a:schemeClr val="accent5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Максимална електронизация на обмена на данни</a:t>
          </a:r>
          <a:r>
            <a:rPr lang="en-GB" sz="2200" b="1" kern="1200" dirty="0" smtClean="0">
              <a:solidFill>
                <a:schemeClr val="accent5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bg-BG" sz="2200" b="1" kern="1200" dirty="0">
            <a:solidFill>
              <a:schemeClr val="accent5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465" y="3705296"/>
        <a:ext cx="8146670" cy="7664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7607" y="0"/>
            <a:ext cx="2889938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64227"/>
            <a:ext cx="2889938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7607" y="9264227"/>
            <a:ext cx="2889938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54A2C37-B5F5-4266-A341-5C19C1A8D356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5356320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607" y="0"/>
            <a:ext cx="2889938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31838"/>
            <a:ext cx="4875212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632960"/>
            <a:ext cx="5335270" cy="4389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 noProof="0" smtClean="0"/>
              <a:t>Click to edit Master text styles</a:t>
            </a:r>
          </a:p>
          <a:p>
            <a:pPr lvl="1"/>
            <a:r>
              <a:rPr lang="bg-BG" altLang="bg-BG" noProof="0" smtClean="0"/>
              <a:t>Second level</a:t>
            </a:r>
          </a:p>
          <a:p>
            <a:pPr lvl="2"/>
            <a:r>
              <a:rPr lang="bg-BG" altLang="bg-BG" noProof="0" smtClean="0"/>
              <a:t>Third level</a:t>
            </a:r>
          </a:p>
          <a:p>
            <a:pPr lvl="3"/>
            <a:r>
              <a:rPr lang="bg-BG" altLang="bg-BG" noProof="0" smtClean="0"/>
              <a:t>Fourth level</a:t>
            </a:r>
          </a:p>
          <a:p>
            <a:pPr lvl="4"/>
            <a:r>
              <a:rPr lang="bg-BG" altLang="bg-BG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64227"/>
            <a:ext cx="2889938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7" y="9264227"/>
            <a:ext cx="2889938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9DCF939-8F4B-40AB-B127-EB94C30DBBE8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5499659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4FA6EE-6403-4040-B0AA-A8CEB770F85E}" type="slidenum">
              <a:rPr lang="bg-BG" altLang="bg-BG" smtClean="0"/>
              <a:pPr eaLnBrk="1" hangingPunct="1">
                <a:spcBef>
                  <a:spcPct val="0"/>
                </a:spcBef>
              </a:pPr>
              <a:t>1</a:t>
            </a:fld>
            <a:endParaRPr lang="bg-BG" altLang="bg-BG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000" b="1" u="sng" dirty="0" smtClean="0"/>
              <a:t>Указанията:</a:t>
            </a:r>
          </a:p>
          <a:p>
            <a:r>
              <a:rPr lang="ru-RU" sz="1000" dirty="0" smtClean="0"/>
              <a:t>Определят основните звена, участващи в процеса по приключване на програмния период и техните отговорности, подробен времеви график на дейностите, и дават инструкции във връзка със съдържанието и обмена на документи между тях</a:t>
            </a:r>
            <a:r>
              <a:rPr lang="ru-RU" sz="1000" baseline="0" dirty="0" smtClean="0"/>
              <a:t> и </a:t>
            </a:r>
            <a:r>
              <a:rPr lang="ru-RU" sz="1000" dirty="0" smtClean="0"/>
              <a:t>са в съответствие с Решение на ЕК от 20.3.2013 за одобрение на насоки за приключване на оперативните програми, одобрени за съфинансиране от ЕФРР, ЕСФ и КФ (2007-2013)</a:t>
            </a:r>
          </a:p>
          <a:p>
            <a:r>
              <a:rPr lang="ru-RU" sz="1000" dirty="0" smtClean="0"/>
              <a:t>(</a:t>
            </a:r>
            <a:r>
              <a:rPr lang="ru-RU" sz="1000" b="1" dirty="0" smtClean="0"/>
              <a:t>Изготвен е и проект на указания за приключване на двустранните програми по външните граници на ЕС)</a:t>
            </a:r>
          </a:p>
          <a:p>
            <a:endParaRPr lang="ru-RU" sz="1000" b="1" dirty="0" smtClean="0"/>
          </a:p>
          <a:p>
            <a:r>
              <a:rPr lang="ru-RU" sz="1000" b="1" u="sng" dirty="0" smtClean="0"/>
              <a:t>Инструкциите:</a:t>
            </a:r>
          </a:p>
          <a:p>
            <a:r>
              <a:rPr lang="ru-RU" sz="1000" b="1" u="sng" dirty="0" smtClean="0"/>
              <a:t>Инструкцията за обмена</a:t>
            </a:r>
            <a:r>
              <a:rPr lang="ru-RU" sz="1000" b="1" u="sng" baseline="0" dirty="0" smtClean="0"/>
              <a:t> на информация: </a:t>
            </a:r>
            <a:r>
              <a:rPr lang="ru-RU" sz="1000" b="0" u="none" baseline="0" dirty="0" smtClean="0"/>
              <a:t>Цели минимизиране представянето на документи от бенефициентите на хартиен носител към УО/МЗ, което е идентифицирано като тежест и от двете страни, както и да ускори процеса на електронно отчитане и e в съответствие с актуалните тенденции в публичния сектор за преминаване към електронно управление, както и с изискванията за новия програмен период </a:t>
            </a:r>
          </a:p>
          <a:p>
            <a:r>
              <a:rPr lang="ru-RU" sz="1000" b="0" u="none" baseline="0" dirty="0" smtClean="0"/>
              <a:t>Унифицира прилаганите процедури от УО/МЗ и оптимизира изискваната информация от бенефициентите</a:t>
            </a:r>
          </a:p>
          <a:p>
            <a:pPr algn="just">
              <a:lnSpc>
                <a:spcPct val="200000"/>
              </a:lnSpc>
              <a:buClr>
                <a:srgbClr val="FF3300"/>
              </a:buClr>
              <a:buFont typeface="Wingdings" pitchFamily="2" charset="2"/>
              <a:buNone/>
            </a:pPr>
            <a:endParaRPr lang="ru-RU" sz="1000" b="1" u="sng" dirty="0" smtClean="0"/>
          </a:p>
          <a:p>
            <a:pPr algn="just">
              <a:lnSpc>
                <a:spcPct val="20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ru-RU" sz="1000" b="1" u="sng" dirty="0" smtClean="0"/>
              <a:t>Инструкцията за извършване на ангажименти за договорени процедури:</a:t>
            </a:r>
            <a:r>
              <a:rPr lang="ru-RU" sz="1000" b="1" u="sng" baseline="0" dirty="0" smtClean="0"/>
              <a:t> </a:t>
            </a:r>
          </a:p>
          <a:p>
            <a:pPr algn="just">
              <a:lnSpc>
                <a:spcPct val="20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bg-BG" altLang="bg-BG" sz="1000" dirty="0" smtClean="0">
                <a:latin typeface="Calibri" pitchFamily="34" charset="0"/>
              </a:rPr>
              <a:t>Има превантивна роля и унифицира прилаганите процедури от УО </a:t>
            </a:r>
          </a:p>
          <a:p>
            <a:pPr algn="just">
              <a:lnSpc>
                <a:spcPct val="20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bg-BG" altLang="bg-BG" sz="1000" dirty="0" smtClean="0">
                <a:latin typeface="Calibri" pitchFamily="34" charset="0"/>
              </a:rPr>
              <a:t>Ясно определя отговорностите на </a:t>
            </a:r>
            <a:r>
              <a:rPr lang="bg-BG" altLang="bg-BG" sz="1000" dirty="0" err="1" smtClean="0">
                <a:latin typeface="Calibri" pitchFamily="34" charset="0"/>
              </a:rPr>
              <a:t>одиторите</a:t>
            </a:r>
            <a:r>
              <a:rPr lang="bg-BG" altLang="bg-BG" sz="1000" dirty="0" smtClean="0">
                <a:latin typeface="Calibri" pitchFamily="34" charset="0"/>
              </a:rPr>
              <a:t> на ниво бенефициент с цел подобряване качеството на услугата  </a:t>
            </a:r>
          </a:p>
          <a:p>
            <a:pPr algn="just">
              <a:lnSpc>
                <a:spcPct val="20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bg-BG" altLang="bg-BG" sz="1000" dirty="0" smtClean="0">
                <a:latin typeface="Calibri" pitchFamily="34" charset="0"/>
              </a:rPr>
              <a:t>Предоставя на бенефициентите необходимата яснота във връзка с обхвата на дейността и дефинира адекватна рамка за оценка на техническите предложения</a:t>
            </a:r>
          </a:p>
          <a:p>
            <a:pPr>
              <a:lnSpc>
                <a:spcPct val="200000"/>
              </a:lnSpc>
              <a:buClr>
                <a:srgbClr val="FF3300"/>
              </a:buClr>
              <a:buFont typeface="Wingdings" pitchFamily="2" charset="2"/>
              <a:buNone/>
            </a:pPr>
            <a:endParaRPr lang="bg-BG" altLang="bg-BG" sz="1000" dirty="0" smtClean="0">
              <a:latin typeface="Calibri" pitchFamily="34" charset="0"/>
            </a:endParaRPr>
          </a:p>
          <a:p>
            <a:endParaRPr lang="ru-RU" sz="1000" b="1" u="sng" dirty="0" smtClean="0"/>
          </a:p>
          <a:p>
            <a:endParaRPr lang="bg-BG" b="0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DCF939-8F4B-40AB-B127-EB94C30DBBE8}" type="slidenum">
              <a:rPr lang="bg-BG" altLang="bg-BG" smtClean="0"/>
              <a:pPr>
                <a:defRPr/>
              </a:pPr>
              <a:t>11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41512812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bg-BG" dirty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6873430-39C2-4744-A60F-125DE53304AE}" type="slidenum">
              <a:rPr lang="bg-BG" altLang="bg-BG" smtClean="0"/>
              <a:pPr eaLnBrk="1" hangingPunct="1">
                <a:spcBef>
                  <a:spcPct val="0"/>
                </a:spcBef>
              </a:pPr>
              <a:t>12</a:t>
            </a:fld>
            <a:endParaRPr lang="bg-BG" altLang="bg-BG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bg-BG" dirty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6873430-39C2-4744-A60F-125DE53304AE}" type="slidenum">
              <a:rPr lang="bg-BG" altLang="bg-BG" smtClean="0"/>
              <a:pPr eaLnBrk="1" hangingPunct="1">
                <a:spcBef>
                  <a:spcPct val="0"/>
                </a:spcBef>
              </a:pPr>
              <a:t>13</a:t>
            </a:fld>
            <a:endParaRPr lang="bg-BG" altLang="bg-BG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bg-BG" dirty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6873430-39C2-4744-A60F-125DE53304AE}" type="slidenum">
              <a:rPr lang="bg-BG" altLang="bg-BG" smtClean="0"/>
              <a:pPr eaLnBrk="1" hangingPunct="1">
                <a:spcBef>
                  <a:spcPct val="0"/>
                </a:spcBef>
              </a:pPr>
              <a:t>14</a:t>
            </a:fld>
            <a:endParaRPr lang="bg-BG" altLang="bg-BG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bg-BG" dirty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6873430-39C2-4744-A60F-125DE53304AE}" type="slidenum">
              <a:rPr lang="bg-BG" altLang="bg-BG" smtClean="0"/>
              <a:pPr eaLnBrk="1" hangingPunct="1">
                <a:spcBef>
                  <a:spcPct val="0"/>
                </a:spcBef>
              </a:pPr>
              <a:t>15</a:t>
            </a:fld>
            <a:endParaRPr lang="bg-BG" altLang="bg-BG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bg-BG" dirty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6873430-39C2-4744-A60F-125DE53304AE}" type="slidenum">
              <a:rPr lang="bg-BG" altLang="bg-BG" smtClean="0"/>
              <a:pPr eaLnBrk="1" hangingPunct="1">
                <a:spcBef>
                  <a:spcPct val="0"/>
                </a:spcBef>
              </a:pPr>
              <a:t>16</a:t>
            </a:fld>
            <a:endParaRPr lang="bg-BG" altLang="bg-BG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bg-BG" dirty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6873430-39C2-4744-A60F-125DE53304AE}" type="slidenum">
              <a:rPr lang="bg-BG" altLang="bg-BG" smtClean="0"/>
              <a:pPr eaLnBrk="1" hangingPunct="1">
                <a:spcBef>
                  <a:spcPct val="0"/>
                </a:spcBef>
              </a:pPr>
              <a:t>17</a:t>
            </a:fld>
            <a:endParaRPr lang="bg-BG" altLang="bg-BG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DCF939-8F4B-40AB-B127-EB94C30DBBE8}" type="slidenum">
              <a:rPr lang="bg-BG" altLang="bg-BG" smtClean="0"/>
              <a:pPr>
                <a:defRPr/>
              </a:pPr>
              <a:t>18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3083433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bg-BG" dirty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6873430-39C2-4744-A60F-125DE53304AE}" type="slidenum">
              <a:rPr lang="bg-BG" altLang="bg-BG" smtClean="0"/>
              <a:pPr eaLnBrk="1" hangingPunct="1">
                <a:spcBef>
                  <a:spcPct val="0"/>
                </a:spcBef>
              </a:pPr>
              <a:t>19</a:t>
            </a:fld>
            <a:endParaRPr lang="bg-BG" altLang="bg-BG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bg-BG" dirty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6873430-39C2-4744-A60F-125DE53304AE}" type="slidenum">
              <a:rPr lang="bg-BG" altLang="bg-BG" smtClean="0"/>
              <a:pPr eaLnBrk="1" hangingPunct="1">
                <a:spcBef>
                  <a:spcPct val="0"/>
                </a:spcBef>
              </a:pPr>
              <a:t>20</a:t>
            </a:fld>
            <a:endParaRPr lang="bg-BG" altLang="bg-BG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Към момента усвояването на средствата по ОП върви с добри темпове. Изключително добър е ръстът на договорените средства по програмите - България е договорила целия финансов ресурс. </a:t>
            </a:r>
          </a:p>
          <a:p>
            <a:pPr algn="just"/>
            <a:r>
              <a:rPr lang="ru-RU" dirty="0" smtClean="0"/>
              <a:t>Добър е темпът и на плащанията по програмите – към момента е разплатен около 52% от ресурса предвиден по програмите. </a:t>
            </a:r>
          </a:p>
          <a:p>
            <a:pPr algn="just"/>
            <a:r>
              <a:rPr lang="ru-RU" dirty="0" smtClean="0"/>
              <a:t>Предизвикателството, разбира се, което стои пред нас е не само да не допуснем загуба при усвояването на евросредствата до края на програмния период, но да и ускорим темпа, с който ще разплащаме и сертифицираме разходите пред ЕК.</a:t>
            </a:r>
          </a:p>
          <a:p>
            <a:pPr algn="just"/>
            <a:r>
              <a:rPr lang="ru-RU" dirty="0" smtClean="0"/>
              <a:t>За целта, към средата на тази година, беше направен анализ на финансовото изпълнение на ОП-ми и бяха предприети конкретни стъпки на национално ниво с оглед недопускане на загуба на средства,</a:t>
            </a:r>
            <a:r>
              <a:rPr lang="ru-RU" baseline="0" dirty="0" smtClean="0"/>
              <a:t> с които ще ви запозная малко по-късно по време на презенатцията</a:t>
            </a:r>
            <a:r>
              <a:rPr lang="ru-RU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DCF939-8F4B-40AB-B127-EB94C30DBBE8}" type="slidenum">
              <a:rPr lang="bg-BG" altLang="bg-BG" smtClean="0"/>
              <a:pPr>
                <a:defRPr/>
              </a:pPr>
              <a:t>3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4839388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DCF939-8F4B-40AB-B127-EB94C30DBBE8}" type="slidenum">
              <a:rPr lang="bg-BG" altLang="bg-BG" smtClean="0"/>
              <a:pPr>
                <a:defRPr/>
              </a:pPr>
              <a:t>21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51374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900" dirty="0" smtClean="0"/>
              <a:t>Към 31.10.2013 с най-добър темп на усвояване на средствата е ОП Транспорт. През 2013 г. няма да е налице загуба на средства по ОПТ.</a:t>
            </a:r>
          </a:p>
          <a:p>
            <a:r>
              <a:rPr lang="ru-RU" sz="900" dirty="0" smtClean="0"/>
              <a:t>По ОП Конкурентоспособност първоначалният рикс от загуба на средства е предолян и през 2013 г. няма да бъдат загубени европейски пари</a:t>
            </a:r>
            <a:r>
              <a:rPr lang="ru-RU" sz="900" baseline="0" dirty="0" smtClean="0"/>
              <a:t> по тази програма.</a:t>
            </a:r>
          </a:p>
          <a:p>
            <a:pPr algn="just"/>
            <a:r>
              <a:rPr lang="ru-RU" sz="900" dirty="0" smtClean="0"/>
              <a:t>По ОПРР</a:t>
            </a:r>
            <a:r>
              <a:rPr lang="ru-RU" sz="900" baseline="0" dirty="0" smtClean="0"/>
              <a:t> рискът е 84 млн. евро, който ще бъде сведен до 0  при обявяването на двата големи проекта от ЕК за допустими – Изграждане на Северна скоростна тангента и МВР за доставка на прожарни автомобили в градските зони.</a:t>
            </a:r>
          </a:p>
          <a:p>
            <a:pPr algn="just"/>
            <a:r>
              <a:rPr lang="ru-RU" sz="900" baseline="0" dirty="0" smtClean="0"/>
              <a:t>По ОПОС изчисляваната потенциална загуба, съгласно представени от УО данни е в размер на 40.5 млн. евро.</a:t>
            </a:r>
          </a:p>
          <a:p>
            <a:pPr algn="just"/>
            <a:r>
              <a:rPr lang="ru-RU" sz="900" baseline="0" dirty="0" smtClean="0"/>
              <a:t>Рискът от загуба на средства по ОП РЧР по линия на автоматичното освобождаване от бюджетен ангажимент е в размер на 5 138 507 млн. евро.</a:t>
            </a:r>
          </a:p>
          <a:p>
            <a:pPr algn="just"/>
            <a:r>
              <a:rPr lang="ru-RU" sz="900" baseline="0" dirty="0" smtClean="0"/>
              <a:t>Потенциалният риск за автоматично освобождаване от бюджетен ангажимент за 2013 г. по ОПАК към 31.10.2013 г. е в размер на 6 700 000 евро.</a:t>
            </a:r>
          </a:p>
          <a:p>
            <a:pPr algn="just"/>
            <a:r>
              <a:rPr lang="ru-RU" sz="900" dirty="0" smtClean="0"/>
              <a:t>Потенциалният риск за автоматично освобождаване от бюджетен ангажимент за 2013 г. по ОПТП е в размер на 6159 357 евро.</a:t>
            </a:r>
          </a:p>
          <a:p>
            <a:pPr algn="just"/>
            <a:r>
              <a:rPr lang="ru-RU" sz="900" dirty="0" smtClean="0"/>
              <a:t>По всичките</a:t>
            </a:r>
            <a:r>
              <a:rPr lang="ru-RU" sz="900" baseline="0" dirty="0" smtClean="0"/>
              <a:t> ОП са предприети конкретни мерки които целят не само минимизиране на евентуалния риск от загуба на средства в краткосрочен план за 2013 г., но и в рамките на следващите две години – 2014 г. и 2015 г. Също така те ще осигурят и постигането на по-висок процент усвояване на средствата и на по-голяма ефективност в управлението на средствата от ЕС.</a:t>
            </a:r>
            <a:endParaRPr lang="ru-RU" sz="900" dirty="0" smtClean="0"/>
          </a:p>
          <a:p>
            <a:endParaRPr lang="bg-BG" sz="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DCF939-8F4B-40AB-B127-EB94C30DBBE8}" type="slidenum">
              <a:rPr lang="bg-BG" altLang="bg-BG" smtClean="0"/>
              <a:pPr>
                <a:defRPr/>
              </a:pPr>
              <a:t>4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5766744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000" dirty="0" smtClean="0"/>
              <a:t>Контролът по програмите се състои в проверки не само по изпълняваните проекти, но и чрез провеждането на системни одити по ОП. Целта е да бъде оценено</a:t>
            </a:r>
            <a:r>
              <a:rPr lang="ru-RU" sz="1000" baseline="0" dirty="0" smtClean="0"/>
              <a:t> ефективното функциониране на системите за управление и контрол на УО на съотвтената ОП.</a:t>
            </a:r>
            <a:endParaRPr lang="ru-RU" sz="1000" dirty="0" smtClean="0"/>
          </a:p>
          <a:p>
            <a:r>
              <a:rPr lang="ru-RU" sz="1000" dirty="0" smtClean="0"/>
              <a:t>От страна на ОСЕС  през</a:t>
            </a:r>
            <a:r>
              <a:rPr lang="ru-RU" sz="1000" baseline="0" dirty="0" smtClean="0"/>
              <a:t> 2012 г. </a:t>
            </a:r>
            <a:r>
              <a:rPr lang="ru-RU" sz="1000" dirty="0" smtClean="0"/>
              <a:t>са проведени</a:t>
            </a:r>
            <a:r>
              <a:rPr lang="ru-RU" sz="1000" baseline="0" dirty="0" smtClean="0"/>
              <a:t> </a:t>
            </a:r>
            <a:r>
              <a:rPr lang="ru-RU" sz="1000" dirty="0" smtClean="0"/>
              <a:t>Системни одити по всички оперативни програми, както и на СО и ИСУН.</a:t>
            </a:r>
            <a:r>
              <a:rPr lang="ru-RU" sz="1000" baseline="0" dirty="0" smtClean="0"/>
              <a:t> Същите са </a:t>
            </a:r>
            <a:r>
              <a:rPr lang="ru-RU" sz="1000" dirty="0" smtClean="0"/>
              <a:t>докладвани на ЕК чрез SFC системата.</a:t>
            </a:r>
          </a:p>
          <a:p>
            <a:r>
              <a:rPr lang="ru-RU" sz="1000" b="1" dirty="0" smtClean="0"/>
              <a:t>Обхватът на одитите </a:t>
            </a:r>
            <a:r>
              <a:rPr lang="ru-RU" sz="1000" b="1" baseline="0" dirty="0" smtClean="0"/>
              <a:t> се състои в </a:t>
            </a:r>
            <a:r>
              <a:rPr lang="ru-RU" sz="1000" b="1" dirty="0" smtClean="0"/>
              <a:t>оценка за ефективност на опрделени ключови изисквания:</a:t>
            </a:r>
          </a:p>
          <a:p>
            <a:r>
              <a:rPr lang="ru-RU" sz="1000" dirty="0" smtClean="0"/>
              <a:t>КИ 1 „Ясно определяне, разпределение и разделение на функциите между и в рамките на УО/МЗ” – по ОПК </a:t>
            </a:r>
          </a:p>
          <a:p>
            <a:r>
              <a:rPr lang="ru-RU" sz="1000" dirty="0" smtClean="0"/>
              <a:t>КИ 2 „Адекватни процедури за избор на операциите” - по ОПК и ОПАК</a:t>
            </a:r>
          </a:p>
          <a:p>
            <a:r>
              <a:rPr lang="ru-RU" sz="1000" dirty="0" smtClean="0"/>
              <a:t>КИ 3 „Адекватна информация и стратегия за предоставяне на насоки на кандидатите” – по ОПК</a:t>
            </a:r>
          </a:p>
          <a:p>
            <a:r>
              <a:rPr lang="ru-RU" sz="1000" dirty="0" smtClean="0"/>
              <a:t>КИ 4 „Адекватни управленски верификации” – по всички оперативни програми</a:t>
            </a:r>
          </a:p>
          <a:p>
            <a:r>
              <a:rPr lang="ru-RU" sz="1000" dirty="0" smtClean="0"/>
              <a:t>КИ 5 „Адекватна (достатъчна) одитна пътека” – по ОПК </a:t>
            </a:r>
          </a:p>
          <a:p>
            <a:r>
              <a:rPr lang="ru-RU" sz="1000" dirty="0" smtClean="0"/>
              <a:t>КИ 7 „Предприемане на превантивни и коригиращи действия в случай на установени при изпълнени одити системни грешки” – по всички оперативни програми</a:t>
            </a:r>
          </a:p>
          <a:p>
            <a:endParaRPr lang="ru-RU" sz="1000" dirty="0" smtClean="0"/>
          </a:p>
          <a:p>
            <a:endParaRPr lang="ru-RU" sz="1000" dirty="0" smtClean="0"/>
          </a:p>
          <a:p>
            <a:endParaRPr lang="bg-BG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DCF939-8F4B-40AB-B127-EB94C30DBBE8}" type="slidenum">
              <a:rPr lang="bg-BG" altLang="bg-BG" smtClean="0"/>
              <a:pPr>
                <a:defRPr/>
              </a:pPr>
              <a:t>5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40052676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96875" marR="0" lvl="4" indent="-39687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bg-BG" altLang="bg-BG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Установените СУК за ОП са в съответствие с изискванията на разпоредбите на регламентите на Съвета и на ЕК, работят ефективно, така че да дават разумна увереност за точността на представените пред ЕК отчети на разходите и оттам за законосъобразността и редовността на съпътстващите ги транзакции, с изключение на някои аспекти от контрола върху обществените поръчки при процедурите по верификация по някои ОП</a:t>
            </a:r>
          </a:p>
          <a:p>
            <a:pPr marL="342900" marR="0" lvl="4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bg-BG" altLang="bg-BG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  <a:p>
            <a:pPr marL="396875" marR="0" lvl="4" indent="-39687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bg-BG" altLang="bg-BG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За установените слабости и грешки са предприети коригиращи действия и са направени финансови корекции, съгласно  Методологията за налагане на ФК</a:t>
            </a:r>
            <a:endParaRPr lang="bg-BG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DCF939-8F4B-40AB-B127-EB94C30DBBE8}" type="slidenum">
              <a:rPr lang="bg-BG" altLang="bg-BG" smtClean="0"/>
              <a:pPr>
                <a:defRPr/>
              </a:pPr>
              <a:t>6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9565490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ct val="0"/>
              </a:spcBef>
            </a:pPr>
            <a:r>
              <a:rPr lang="ru-RU" altLang="bg-BG" b="1" dirty="0" smtClean="0"/>
              <a:t>В допълнение на слайда:</a:t>
            </a:r>
          </a:p>
          <a:p>
            <a:pPr marL="171450" indent="-171450" algn="just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bg-BG" dirty="0" smtClean="0"/>
              <a:t>Продължително провеждане на процедурите по ЗОП за избор на изпълнител/и по отделните договори, вкл. обжалвания; </a:t>
            </a:r>
          </a:p>
          <a:p>
            <a:pPr marL="171450" indent="-171450" algn="just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bg-BG" dirty="0" smtClean="0"/>
              <a:t>Забавяне в сроковете за съгласуване на инфраструктурни проекти (забавяне в издаване на строителни и комплексни разрешителни, ЕО и ОВОС отчуждителни процедури, липса на актуален кадастър)</a:t>
            </a:r>
          </a:p>
          <a:p>
            <a:pPr marL="171450" indent="-171450" algn="just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bg-BG" dirty="0" smtClean="0"/>
              <a:t>Незадоволителното качество на физическото изпълнение на инфраструктурните проекти, водещо до забава на верификацията.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DCF939-8F4B-40AB-B127-EB94C30DBBE8}" type="slidenum">
              <a:rPr lang="bg-BG" altLang="bg-BG" smtClean="0"/>
              <a:pPr>
                <a:defRPr/>
              </a:pPr>
              <a:t>7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9034046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ru-RU" b="1" dirty="0" smtClean="0"/>
              <a:t>В допълнение на слайда: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ru-RU" dirty="0" smtClean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dirty="0" smtClean="0"/>
              <a:t>Липса на достатъчно оборотни средства за осигуряване на съфинансиране и пре-финансиране на проектните дейности;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dirty="0" smtClean="0"/>
              <a:t>Забавяния при извършването на плащания от УО към бенефициентите;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dirty="0" smtClean="0"/>
              <a:t>Недостатъчен административен капацитет на бенефициентите и на структурите, отговорни за управлението на средствата от ЕС.</a:t>
            </a: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DCF939-8F4B-40AB-B127-EB94C30DBBE8}" type="slidenum">
              <a:rPr lang="bg-BG" altLang="bg-BG" smtClean="0"/>
              <a:pPr>
                <a:defRPr/>
              </a:pPr>
              <a:t>8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40360113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dirty="0" smtClean="0"/>
              <a:t>Приети промени в ЗОП по отношение на предварителния контрол;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dirty="0" smtClean="0"/>
              <a:t>Опростяване процедурите за избор на изпълнител от частно-правни субекти;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dirty="0" smtClean="0"/>
              <a:t>Оптимизиране процеса на оценка на проектни предложения;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dirty="0" smtClean="0"/>
              <a:t>Унифицирани са сроковете за верифициране на разходите и извършване на плащания към бенефициентите;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dirty="0" smtClean="0"/>
              <a:t>Приети бяха ПД за оказване на ТП от страна на МФИ при подготовката и изпълнението на проекти;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dirty="0" smtClean="0"/>
              <a:t>Разработени бяха типови тръжни документи за строителството;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dirty="0" smtClean="0"/>
              <a:t>Увеличаване на размера на авансовите плащания;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dirty="0" smtClean="0"/>
              <a:t>Създадена е възможност за назначаване на сътрудници по управление на европейски програми и проекти;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dirty="0" smtClean="0"/>
              <a:t>Поддържа се система за дистанционно обучение на служители на регионалните и местните власти, с цел повишаване на усвояемостта на средствата от ЕС;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DCF939-8F4B-40AB-B127-EB94C30DBBE8}" type="slidenum">
              <a:rPr lang="bg-BG" altLang="bg-BG" smtClean="0"/>
              <a:pPr>
                <a:defRPr/>
              </a:pPr>
              <a:t>9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2643163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900" dirty="0" smtClean="0"/>
              <a:t>С цел недопускане</a:t>
            </a:r>
            <a:r>
              <a:rPr lang="ru-RU" sz="900" baseline="0" dirty="0" smtClean="0"/>
              <a:t> на</a:t>
            </a:r>
            <a:r>
              <a:rPr lang="ru-RU" sz="900" dirty="0" smtClean="0"/>
              <a:t> загуба при усвояването на евросредствата до края на програмния период, но и ускоряване на темпа, с който ще разплащаме и сертифицираме разходите пред ЕК,</a:t>
            </a:r>
            <a:r>
              <a:rPr lang="ru-RU" sz="900" baseline="0" dirty="0" smtClean="0"/>
              <a:t> </a:t>
            </a:r>
            <a:r>
              <a:rPr lang="ru-RU" sz="900" dirty="0" smtClean="0"/>
              <a:t>беше направен анализ на финансовото изпълнение на ОП-ми и бяха предприети конкретни стъпки на национално ниво с цел недопускане на загуба на средства.</a:t>
            </a:r>
          </a:p>
          <a:p>
            <a:r>
              <a:rPr lang="ru-RU" sz="900" dirty="0" smtClean="0"/>
              <a:t>Една от тях беше с </a:t>
            </a:r>
            <a:r>
              <a:rPr lang="ru-RU" sz="900" b="1" dirty="0" smtClean="0"/>
              <a:t>Решение № 500/23.08.2013 г. на МС </a:t>
            </a:r>
            <a:r>
              <a:rPr lang="ru-RU" sz="900" dirty="0" smtClean="0"/>
              <a:t> за даване на съгласие договарящите органи по пет от общо 7 от ОП да наддоговорят финансовия ресурс по съответната оперативна програма със средства в размер на до 10% над бюджета, определен за програмата (без ОП „Транспорт“ и ОП „Околна среда“, за които вече са налице такива решения).</a:t>
            </a:r>
          </a:p>
          <a:p>
            <a:r>
              <a:rPr lang="ru-RU" sz="900" dirty="0" smtClean="0"/>
              <a:t>Решението за даване на съгласие за наддоговаряне ще позволи на УО на ОПРР, УО на ОПРКБИ, УО на ОПАК, УО на ОПРЧР и УО на ОПТП да разполагат със свободен ресурс, с който да извършат плащания по договорите за предоставяне на безвъзмездна финансова помощ. Това ще допринесе за повишаването на усвояемостта на средствата и за навременно извършване на плащанията по договорите с бенефициентите по горепосочените програми, а от тяхна страна – с изпълнителите им. По този начин допълнително ще се стимулира и осигури изпълнението на един от основните ни приоритети, а именно – своевременно разплащане с бизнеса. Механизмът ще повиши гаранциите за постигане на целите на оперативните програми и на заложените в нея индикатори. С тази мярка се цели минимизиране на риска от загуба на европейски средства в резултата на намаления по договорите за предоставяне на БФП, възникнали в периода 2013 - 2015 г.</a:t>
            </a:r>
          </a:p>
          <a:p>
            <a:r>
              <a:rPr lang="ru-RU" sz="900" dirty="0" smtClean="0"/>
              <a:t>Следва да се има предвид, че мярката няма да доведе до необходимост да бъдат осигурени допълнителни средства от държавния бюджет, тъй като УО се очаква да реализират спестявания в хода на изпълнение на ОП-ми.</a:t>
            </a:r>
          </a:p>
          <a:p>
            <a:r>
              <a:rPr lang="ru-RU" sz="900" dirty="0" smtClean="0"/>
              <a:t>Посочената мярка е една малка част от разработения </a:t>
            </a:r>
            <a:r>
              <a:rPr lang="ru-RU" sz="900" b="1" dirty="0" smtClean="0"/>
              <a:t>„План за действие за минимизиране на риска от загуба на средства и ускоряване на усвояемостта по оперативните програми, съ-финансирани със средства от СКФ на ЕС през периода 2007-2013 г.“</a:t>
            </a:r>
            <a:r>
              <a:rPr lang="ru-RU" sz="900" dirty="0" smtClean="0"/>
              <a:t>, като за всяка  мярка е посочена отговорна институция и краен срок за изпълнение на предприетите действия. Поети са конкретни ангажименти от ресорните министри за неговото изпълнение. Същият се отчита от УО на ОП-ми към Централното координационно звено на ежемесечна база до 5-то число на съответния месец, което от своя страна ще гарантира ефикасен мониторинг и контрол по изпълнението му.</a:t>
            </a: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DCF939-8F4B-40AB-B127-EB94C30DBBE8}" type="slidenum">
              <a:rPr lang="bg-BG" altLang="bg-BG" smtClean="0"/>
              <a:pPr>
                <a:defRPr/>
              </a:pPr>
              <a:t>10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774941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MF-logo-bjal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995988"/>
            <a:ext cx="863600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1"/>
          <p:cNvSpPr txBox="1">
            <a:spLocks noChangeArrowheads="1"/>
          </p:cNvSpPr>
          <p:nvPr userDrawn="1"/>
        </p:nvSpPr>
        <p:spPr bwMode="auto">
          <a:xfrm>
            <a:off x="539750" y="5734050"/>
            <a:ext cx="3382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bg-BG" altLang="bg-BG" smtClean="0">
                <a:solidFill>
                  <a:schemeClr val="bg1"/>
                </a:solidFill>
              </a:rPr>
              <a:t>Министерство на финансите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bg-BG" altLang="bg-BG" noProof="0" smtClean="0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bg-BG" altLang="bg-BG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90657-4FC8-446A-AB20-ACBA60EA877B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332994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ADE9F-AB56-4703-B1EE-A23E7E9ED665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756604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1613" y="58738"/>
            <a:ext cx="2146300" cy="57356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58738"/>
            <a:ext cx="6291263" cy="57356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2EF64-C270-424F-9477-24DA66BDA5D5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430653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bg-BG" noProof="0" smtClean="0"/>
          </a:p>
        </p:txBody>
      </p:sp>
    </p:spTree>
    <p:extLst>
      <p:ext uri="{BB962C8B-B14F-4D97-AF65-F5344CB8AC3E}">
        <p14:creationId xmlns:p14="http://schemas.microsoft.com/office/powerpoint/2010/main" val="1710178633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4200"/>
            </a:lvl1pPr>
          </a:lstStyle>
          <a:p>
            <a:r>
              <a:rPr lang="en-US" dirty="0" smtClean="0"/>
              <a:t>Click to edit Master title style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5369020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MF-logo-bjal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995988"/>
            <a:ext cx="863600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1"/>
          <p:cNvSpPr txBox="1">
            <a:spLocks noChangeArrowheads="1"/>
          </p:cNvSpPr>
          <p:nvPr userDrawn="1"/>
        </p:nvSpPr>
        <p:spPr bwMode="auto">
          <a:xfrm>
            <a:off x="539750" y="5734050"/>
            <a:ext cx="3382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bg-BG" altLang="bg-BG" smtClean="0">
                <a:solidFill>
                  <a:srgbClr val="FFFFFF"/>
                </a:solidFill>
              </a:rPr>
              <a:t>Министерство на финансите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bg-BG" altLang="bg-BG" noProof="0" smtClean="0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bg-BG" altLang="bg-BG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877E4-E82E-4F6C-B7E9-43616E04C451}" type="datetimeFigureOut">
              <a:rPr lang="bg-BG" altLang="bg-BG">
                <a:solidFill>
                  <a:srgbClr val="000000"/>
                </a:solidFill>
              </a:rPr>
              <a:pPr>
                <a:defRPr/>
              </a:pPr>
              <a:t>26.11.2013 г.</a:t>
            </a:fld>
            <a:endParaRPr lang="bg-BG" altLang="bg-BG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4A8CC-A33A-4621-942F-369E17BD9AE0}" type="slidenum">
              <a:rPr lang="bg-BG" altLang="bg-BG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bg-BG" altLang="bg-BG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465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3B39C0-D8C9-484B-A60A-D90805D8F5D3}" type="datetimeFigureOut">
              <a:rPr lang="bg-BG" altLang="bg-BG">
                <a:solidFill>
                  <a:srgbClr val="000000"/>
                </a:solidFill>
              </a:rPr>
              <a:pPr>
                <a:defRPr/>
              </a:pPr>
              <a:t>26.11.2013 г.</a:t>
            </a:fld>
            <a:endParaRPr lang="bg-BG" altLang="bg-BG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9A710-32AF-4AB6-B4BD-8705972E4922}" type="slidenum">
              <a:rPr lang="bg-BG" altLang="bg-BG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bg-BG" altLang="bg-BG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4922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8C60B7-5CA9-458E-A4E0-CDCB8416EF92}" type="datetimeFigureOut">
              <a:rPr lang="bg-BG" altLang="bg-BG">
                <a:solidFill>
                  <a:srgbClr val="000000"/>
                </a:solidFill>
              </a:rPr>
              <a:pPr>
                <a:defRPr/>
              </a:pPr>
              <a:t>26.11.2013 г.</a:t>
            </a:fld>
            <a:endParaRPr lang="bg-BG" altLang="bg-BG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D4BAA6-9F74-474F-A2E0-6CE01E55DECF}" type="slidenum">
              <a:rPr lang="bg-BG" altLang="bg-BG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bg-BG" altLang="bg-BG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3332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2684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2684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3948E-5D42-4479-8D4B-8FC5CEE6E7F5}" type="datetimeFigureOut">
              <a:rPr lang="bg-BG" altLang="bg-BG">
                <a:solidFill>
                  <a:srgbClr val="000000"/>
                </a:solidFill>
              </a:rPr>
              <a:pPr>
                <a:defRPr/>
              </a:pPr>
              <a:t>26.11.2013 г.</a:t>
            </a:fld>
            <a:endParaRPr lang="bg-BG" altLang="bg-BG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81C87-169E-4A35-A811-186BC01AF223}" type="slidenum">
              <a:rPr lang="bg-BG" altLang="bg-BG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bg-BG" altLang="bg-BG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9886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DC885-275A-4576-9B31-C01CE06A454C}" type="datetimeFigureOut">
              <a:rPr lang="bg-BG" altLang="bg-BG">
                <a:solidFill>
                  <a:srgbClr val="000000"/>
                </a:solidFill>
              </a:rPr>
              <a:pPr>
                <a:defRPr/>
              </a:pPr>
              <a:t>26.11.2013 г.</a:t>
            </a:fld>
            <a:endParaRPr lang="bg-BG" altLang="bg-BG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F0D1E-580E-43E6-AA9C-A9C793DD150C}" type="slidenum">
              <a:rPr lang="bg-BG" altLang="bg-BG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bg-BG" altLang="bg-BG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5935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7E5A1B-3540-4820-95B2-4ECFD68B0D37}" type="datetimeFigureOut">
              <a:rPr lang="bg-BG" altLang="bg-BG">
                <a:solidFill>
                  <a:srgbClr val="000000"/>
                </a:solidFill>
              </a:rPr>
              <a:pPr>
                <a:defRPr/>
              </a:pPr>
              <a:t>26.11.2013 г.</a:t>
            </a:fld>
            <a:endParaRPr lang="bg-BG" altLang="bg-BG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2A31D-5622-4EEB-86A8-0C14BB72F2FD}" type="slidenum">
              <a:rPr lang="bg-BG" altLang="bg-BG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bg-BG" altLang="bg-BG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323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480039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2918B-DD13-41CD-8CD3-AAB9ED0C7427}" type="datetimeFigureOut">
              <a:rPr lang="bg-BG" altLang="bg-BG">
                <a:solidFill>
                  <a:srgbClr val="000000"/>
                </a:solidFill>
              </a:rPr>
              <a:pPr>
                <a:defRPr/>
              </a:pPr>
              <a:t>26.11.2013 г.</a:t>
            </a:fld>
            <a:endParaRPr lang="bg-BG" altLang="bg-BG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51546-6433-45CA-BDE5-9D81E9CD8BDB}" type="slidenum">
              <a:rPr lang="bg-BG" altLang="bg-BG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bg-BG" altLang="bg-BG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8555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1752B-38A8-4D38-8CCA-A7DF80CE24F8}" type="datetimeFigureOut">
              <a:rPr lang="bg-BG" altLang="bg-BG">
                <a:solidFill>
                  <a:srgbClr val="000000"/>
                </a:solidFill>
              </a:rPr>
              <a:pPr>
                <a:defRPr/>
              </a:pPr>
              <a:t>26.11.2013 г.</a:t>
            </a:fld>
            <a:endParaRPr lang="bg-BG" altLang="bg-BG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0FD71-7CE5-4E8A-A20E-24452A1E98CD}" type="slidenum">
              <a:rPr lang="bg-BG" altLang="bg-BG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bg-BG" altLang="bg-BG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5241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0FAB2-7BFA-44DB-A203-6F3B5F011907}" type="datetimeFigureOut">
              <a:rPr lang="bg-BG" altLang="bg-BG">
                <a:solidFill>
                  <a:srgbClr val="000000"/>
                </a:solidFill>
              </a:rPr>
              <a:pPr>
                <a:defRPr/>
              </a:pPr>
              <a:t>26.11.2013 г.</a:t>
            </a:fld>
            <a:endParaRPr lang="bg-BG" altLang="bg-BG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7254E-2A68-445F-8273-335F3792683C}" type="slidenum">
              <a:rPr lang="bg-BG" altLang="bg-BG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bg-BG" altLang="bg-BG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9788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2EB50-1C54-4F8C-A537-0EE3820F7894}" type="datetimeFigureOut">
              <a:rPr lang="bg-BG" altLang="bg-BG">
                <a:solidFill>
                  <a:srgbClr val="000000"/>
                </a:solidFill>
              </a:rPr>
              <a:pPr>
                <a:defRPr/>
              </a:pPr>
              <a:t>26.11.2013 г.</a:t>
            </a:fld>
            <a:endParaRPr lang="bg-BG" altLang="bg-BG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5D423-4CC6-4B8D-9268-889658FF98EE}" type="slidenum">
              <a:rPr lang="bg-BG" altLang="bg-BG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bg-BG" altLang="bg-BG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0476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1613" y="58738"/>
            <a:ext cx="2146300" cy="57356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58738"/>
            <a:ext cx="6291263" cy="57356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4FBDB-99C6-4DD7-84AC-2F7B66EC87B7}" type="datetimeFigureOut">
              <a:rPr lang="bg-BG" altLang="bg-BG">
                <a:solidFill>
                  <a:srgbClr val="000000"/>
                </a:solidFill>
              </a:rPr>
              <a:pPr>
                <a:defRPr/>
              </a:pPr>
              <a:t>26.11.2013 г.</a:t>
            </a:fld>
            <a:endParaRPr lang="bg-BG" altLang="bg-BG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5557E-A225-4C59-AD34-EA40A2E76A46}" type="slidenum">
              <a:rPr lang="bg-BG" altLang="bg-BG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bg-BG" altLang="bg-BG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827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6EF4E-8830-45AD-AD4D-AFB1D03A2EE3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021834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2684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2684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F0B12-5F86-4DE1-8DD8-B47482D549E7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147987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FCDED-5C03-4A0E-BA97-E62544E6AB95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481889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D75CA-BEA3-4989-B090-9C29C11B4F3A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4288049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77F580-DA2C-48B1-9807-562857996509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4213725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9F9222-3D00-48AA-8425-AF00839E84D1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368020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A23A9-FFB0-44B5-BFC8-7333F2B217ED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169770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950" y="58738"/>
            <a:ext cx="7283450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268413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 smtClean="0"/>
              <a:t>Click to edit Master text styles</a:t>
            </a:r>
          </a:p>
          <a:p>
            <a:pPr lvl="1"/>
            <a:r>
              <a:rPr lang="bg-BG" altLang="bg-BG" smtClean="0"/>
              <a:t>Second level</a:t>
            </a:r>
          </a:p>
          <a:p>
            <a:pPr lvl="2"/>
            <a:r>
              <a:rPr lang="bg-BG" altLang="bg-BG" smtClean="0"/>
              <a:t>Third level</a:t>
            </a:r>
          </a:p>
          <a:p>
            <a:pPr lvl="3"/>
            <a:r>
              <a:rPr lang="bg-BG" altLang="bg-BG" smtClean="0"/>
              <a:t>Fourth level</a:t>
            </a:r>
          </a:p>
          <a:p>
            <a:pPr lvl="4"/>
            <a:r>
              <a:rPr lang="bg-BG" altLang="bg-BG" smtClean="0"/>
              <a:t>Fifth level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BBBF9CC-23E7-47B5-A5C8-75945A4506C0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00002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bg-BG" altLang="bg-BG" smtClean="0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0" y="908050"/>
            <a:ext cx="9144000" cy="73025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bg-BG" altLang="bg-BG" smtClean="0"/>
          </a:p>
        </p:txBody>
      </p:sp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0" y="6569075"/>
            <a:ext cx="9144000" cy="288925"/>
          </a:xfrm>
          <a:prstGeom prst="rect">
            <a:avLst/>
          </a:prstGeom>
          <a:solidFill>
            <a:srgbClr val="00002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bg-BG" altLang="bg-BG" smtClean="0"/>
          </a:p>
        </p:txBody>
      </p:sp>
      <p:pic>
        <p:nvPicPr>
          <p:cNvPr id="1036" name="Picture 12" descr="Logo NSRF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0"/>
            <a:ext cx="161925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28" r:id="rId12"/>
    <p:sldLayoutId id="214748372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D319"/>
        </a:buClr>
        <a:buSzPct val="150000"/>
        <a:buFont typeface="Wingdings" pitchFamily="2" charset="2"/>
        <a:buChar char="«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5C"/>
        </a:buClr>
        <a:buFont typeface="Wingdings" pitchFamily="2" charset="2"/>
        <a:buChar char="«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950" y="58738"/>
            <a:ext cx="7283450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268413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 smtClean="0"/>
              <a:t>Click to edit Master text styles</a:t>
            </a:r>
          </a:p>
          <a:p>
            <a:pPr lvl="1"/>
            <a:r>
              <a:rPr lang="bg-BG" altLang="bg-BG" smtClean="0"/>
              <a:t>Second level</a:t>
            </a:r>
          </a:p>
          <a:p>
            <a:pPr lvl="2"/>
            <a:r>
              <a:rPr lang="bg-BG" altLang="bg-BG" smtClean="0"/>
              <a:t>Third level</a:t>
            </a:r>
          </a:p>
          <a:p>
            <a:pPr lvl="3"/>
            <a:r>
              <a:rPr lang="bg-BG" altLang="bg-BG" smtClean="0"/>
              <a:t>Fourth level</a:t>
            </a:r>
          </a:p>
          <a:p>
            <a:pPr lvl="4"/>
            <a:r>
              <a:rPr lang="bg-BG" altLang="bg-BG" smtClean="0"/>
              <a:t>Fifth level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1984AB60-A7F6-4F7F-B20A-FAF3BFDC84DB}" type="datetimeFigureOut">
              <a:rPr lang="bg-BG" altLang="bg-BG">
                <a:solidFill>
                  <a:srgbClr val="000000"/>
                </a:solidFill>
              </a:rPr>
              <a:pPr>
                <a:defRPr/>
              </a:pPr>
              <a:t>26.11.2013 г.</a:t>
            </a:fld>
            <a:endParaRPr lang="bg-BG" altLang="bg-BG">
              <a:solidFill>
                <a:srgbClr val="000000"/>
              </a:solidFill>
            </a:endParaRP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bg-BG" altLang="bg-BG">
              <a:solidFill>
                <a:srgbClr val="000000"/>
              </a:solidFill>
            </a:endParaRP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A27F5D6-7974-4516-BD65-BCAD08B4D6CB}" type="slidenum">
              <a:rPr lang="bg-BG" altLang="bg-BG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bg-BG" altLang="bg-BG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00002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bg-BG" altLang="bg-BG" smtClean="0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0" y="908050"/>
            <a:ext cx="9144000" cy="73025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bg-BG" altLang="bg-BG" smtClean="0">
              <a:solidFill>
                <a:srgbClr val="000000"/>
              </a:solidFill>
            </a:endParaRPr>
          </a:p>
        </p:txBody>
      </p:sp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0" y="6569075"/>
            <a:ext cx="9144000" cy="288925"/>
          </a:xfrm>
          <a:prstGeom prst="rect">
            <a:avLst/>
          </a:prstGeom>
          <a:solidFill>
            <a:srgbClr val="00002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bg-BG" altLang="bg-BG" smtClean="0">
              <a:solidFill>
                <a:srgbClr val="000000"/>
              </a:solidFill>
            </a:endParaRPr>
          </a:p>
        </p:txBody>
      </p:sp>
      <p:pic>
        <p:nvPicPr>
          <p:cNvPr id="2" name="Picture 12" descr="Logo NSRF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0"/>
            <a:ext cx="161925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6783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D319"/>
        </a:buClr>
        <a:buSzPct val="150000"/>
        <a:buFont typeface="Wingdings" pitchFamily="2" charset="2"/>
        <a:buChar char="«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5C"/>
        </a:buClr>
        <a:buFont typeface="Wingdings" pitchFamily="2" charset="2"/>
        <a:buChar char="«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microsoft.com/office/2007/relationships/diagramDrawing" Target="../diagrams/drawing8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7.xml"/><Relationship Id="rId11" Type="http://schemas.openxmlformats.org/officeDocument/2006/relationships/diagramColors" Target="../diagrams/colors8.xml"/><Relationship Id="rId5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8.xml"/><Relationship Id="rId4" Type="http://schemas.openxmlformats.org/officeDocument/2006/relationships/diagramLayout" Target="../diagrams/layout7.xml"/><Relationship Id="rId9" Type="http://schemas.openxmlformats.org/officeDocument/2006/relationships/diagramLayout" Target="../diagrams/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eufunds@government.bg" TargetMode="External"/><Relationship Id="rId4" Type="http://schemas.openxmlformats.org/officeDocument/2006/relationships/hyperlink" Target="http://www.eufunds.bg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9"/>
          <p:cNvSpPr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FD319"/>
              </a:buClr>
              <a:buSzPct val="150000"/>
              <a:buFont typeface="Wingdings" pitchFamily="2" charset="2"/>
              <a:buChar char="«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005C"/>
              </a:buClr>
              <a:buFont typeface="Wingdings" pitchFamily="2" charset="2"/>
              <a:buChar char="«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bg-BG" altLang="bg-BG" sz="1400"/>
          </a:p>
        </p:txBody>
      </p:sp>
      <p:sp>
        <p:nvSpPr>
          <p:cNvPr id="4099" name="Rectangle 10"/>
          <p:cNvSpPr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FD319"/>
              </a:buClr>
              <a:buSzPct val="150000"/>
              <a:buFont typeface="Wingdings" pitchFamily="2" charset="2"/>
              <a:buChar char="«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005C"/>
              </a:buClr>
              <a:buFont typeface="Wingdings" pitchFamily="2" charset="2"/>
              <a:buChar char="«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bg-BG" altLang="bg-BG" sz="1400"/>
          </a:p>
        </p:txBody>
      </p:sp>
      <p:sp>
        <p:nvSpPr>
          <p:cNvPr id="4100" name="Rectangle 13"/>
          <p:cNvSpPr>
            <a:spLocks noChangeArrowheads="1"/>
          </p:cNvSpPr>
          <p:nvPr/>
        </p:nvSpPr>
        <p:spPr bwMode="auto">
          <a:xfrm>
            <a:off x="0" y="6569075"/>
            <a:ext cx="9144000" cy="288925"/>
          </a:xfrm>
          <a:prstGeom prst="rect">
            <a:avLst/>
          </a:prstGeom>
          <a:solidFill>
            <a:srgbClr val="00005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FFD319"/>
              </a:buClr>
              <a:buSzPct val="150000"/>
              <a:buFont typeface="Wingdings" pitchFamily="2" charset="2"/>
              <a:buChar char="«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005C"/>
              </a:buClr>
              <a:buFont typeface="Wingdings" pitchFamily="2" charset="2"/>
              <a:buChar char="«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sz="1800" dirty="0" smtClean="0">
                <a:solidFill>
                  <a:schemeClr val="bg1"/>
                </a:solidFill>
              </a:rPr>
              <a:t>2-ро заседание на Съвета за </a:t>
            </a:r>
            <a:r>
              <a:rPr lang="bg-BG" altLang="bg-BG" sz="1800" smtClean="0">
                <a:solidFill>
                  <a:schemeClr val="bg1"/>
                </a:solidFill>
              </a:rPr>
              <a:t>обществени консулттации </a:t>
            </a:r>
            <a:r>
              <a:rPr lang="bg-BG" altLang="bg-BG" sz="1800" dirty="0" smtClean="0">
                <a:solidFill>
                  <a:schemeClr val="bg1"/>
                </a:solidFill>
              </a:rPr>
              <a:t>към КЕВКЕФ  </a:t>
            </a:r>
            <a:endParaRPr lang="bg-BG" altLang="bg-BG" sz="1800" dirty="0">
              <a:solidFill>
                <a:schemeClr val="bg1"/>
              </a:solidFill>
            </a:endParaRPr>
          </a:p>
        </p:txBody>
      </p:sp>
      <p:sp>
        <p:nvSpPr>
          <p:cNvPr id="4101" name="Rectangle 17"/>
          <p:cNvSpPr>
            <a:spLocks noChangeArrowheads="1"/>
          </p:cNvSpPr>
          <p:nvPr/>
        </p:nvSpPr>
        <p:spPr bwMode="auto">
          <a:xfrm>
            <a:off x="0" y="6524625"/>
            <a:ext cx="9144000" cy="73025"/>
          </a:xfrm>
          <a:prstGeom prst="rect">
            <a:avLst/>
          </a:prstGeom>
          <a:solidFill>
            <a:srgbClr val="FFD31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FFD319"/>
              </a:buClr>
              <a:buSzPct val="150000"/>
              <a:buFont typeface="Wingdings" pitchFamily="2" charset="2"/>
              <a:buChar char="«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005C"/>
              </a:buClr>
              <a:buFont typeface="Wingdings" pitchFamily="2" charset="2"/>
              <a:buChar char="«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bg-BG" altLang="bg-BG" sz="1800"/>
          </a:p>
        </p:txBody>
      </p:sp>
      <p:pic>
        <p:nvPicPr>
          <p:cNvPr id="4102" name="Picture 20" descr="Logo NSR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1557338"/>
            <a:ext cx="3825875" cy="492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5003800" y="2205038"/>
            <a:ext cx="3960813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defRPr/>
            </a:pPr>
            <a:endParaRPr lang="bg-BG" altLang="bg-BG" sz="2400" b="1">
              <a:solidFill>
                <a:srgbClr val="00008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410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33375"/>
            <a:ext cx="1354138" cy="114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219075"/>
            <a:ext cx="2060575" cy="1065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4063" y="630238"/>
            <a:ext cx="5746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7" name="Picture 14" descr="TextOPT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750888"/>
            <a:ext cx="217487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ubtitle 2"/>
          <p:cNvSpPr>
            <a:spLocks/>
          </p:cNvSpPr>
          <p:nvPr/>
        </p:nvSpPr>
        <p:spPr bwMode="auto">
          <a:xfrm>
            <a:off x="3851275" y="1595438"/>
            <a:ext cx="5292725" cy="221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lvl="0" algn="ctr"/>
            <a:r>
              <a:rPr lang="bg-BG" sz="2800" b="1" dirty="0">
                <a:solidFill>
                  <a:schemeClr val="accent2">
                    <a:lumMod val="50000"/>
                  </a:schemeClr>
                </a:solidFill>
              </a:rPr>
              <a:t>П</a:t>
            </a:r>
            <a:r>
              <a:rPr lang="bg-BG" sz="2800" b="1" dirty="0" smtClean="0">
                <a:solidFill>
                  <a:schemeClr val="accent2">
                    <a:lumMod val="50000"/>
                  </a:schemeClr>
                </a:solidFill>
              </a:rPr>
              <a:t>риключване </a:t>
            </a:r>
            <a:r>
              <a:rPr lang="bg-BG" sz="2800" b="1" dirty="0">
                <a:solidFill>
                  <a:schemeClr val="accent2">
                    <a:lumMod val="50000"/>
                  </a:schemeClr>
                </a:solidFill>
              </a:rPr>
              <a:t>на текущия период до 2013 г. и планове за развитие на следващия период 2014-2020 г.</a:t>
            </a:r>
          </a:p>
          <a:p>
            <a:r>
              <a:rPr lang="bg-BG" sz="3200" dirty="0">
                <a:solidFill>
                  <a:schemeClr val="accent2">
                    <a:lumMod val="50000"/>
                  </a:schemeClr>
                </a:solidFill>
              </a:rPr>
              <a:t> </a:t>
            </a:r>
          </a:p>
        </p:txBody>
      </p:sp>
      <p:sp>
        <p:nvSpPr>
          <p:cNvPr id="4109" name="Rectangle 1"/>
          <p:cNvSpPr>
            <a:spLocks noChangeArrowheads="1"/>
          </p:cNvSpPr>
          <p:nvPr/>
        </p:nvSpPr>
        <p:spPr bwMode="auto">
          <a:xfrm>
            <a:off x="3851275" y="4910138"/>
            <a:ext cx="5257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rgbClr val="FFD319"/>
              </a:buClr>
              <a:buSzPct val="150000"/>
              <a:buFont typeface="Wingdings" pitchFamily="2" charset="2"/>
              <a:buChar char="«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spcBef>
                <a:spcPct val="20000"/>
              </a:spcBef>
              <a:buClr>
                <a:srgbClr val="00005C"/>
              </a:buClr>
              <a:buFont typeface="Wingdings" pitchFamily="2" charset="2"/>
              <a:buChar char="«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sz="2000" i="1" dirty="0">
                <a:solidFill>
                  <a:srgbClr val="00005C"/>
                </a:solidFill>
              </a:rPr>
              <a:t>Г-жа Добринка Кръстева,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sz="2000" i="1" dirty="0">
                <a:solidFill>
                  <a:srgbClr val="00005C"/>
                </a:solidFill>
              </a:rPr>
              <a:t>директор на дирекция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sz="2000" i="1" dirty="0">
                <a:solidFill>
                  <a:srgbClr val="00005C"/>
                </a:solidFill>
              </a:rPr>
              <a:t> „Програмиране на средствата от ЕС“, Администрация на Министерския съвет</a:t>
            </a:r>
            <a:endParaRPr lang="bg-BG" altLang="bg-BG" sz="2000" dirty="0">
              <a:solidFill>
                <a:srgbClr val="00005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Предприети мерки в настоящия период (2)</a:t>
            </a:r>
            <a:endParaRPr lang="bg-B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5877703"/>
              </p:ext>
            </p:extLst>
          </p:nvPr>
        </p:nvGraphicFramePr>
        <p:xfrm>
          <a:off x="467544" y="1268760"/>
          <a:ext cx="8229600" cy="4968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4677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FD319"/>
              </a:buClr>
              <a:buSzPct val="150000"/>
              <a:buFont typeface="Wingdings" pitchFamily="2" charset="2"/>
              <a:buChar char="«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005C"/>
              </a:buClr>
              <a:buFont typeface="Wingdings" pitchFamily="2" charset="2"/>
              <a:buChar char="«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1374A64-81F9-4378-BC2B-BA33022BD8F5}" type="slidenum">
              <a:rPr lang="bg-BG" altLang="bg-BG" sz="1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bg-BG" altLang="bg-BG" sz="1400" smtClean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l">
              <a:defRPr/>
            </a:pPr>
            <a:r>
              <a:rPr lang="en-US" altLang="bg-BG" dirty="0" smtClean="0"/>
              <a:t> </a:t>
            </a:r>
            <a:r>
              <a:rPr lang="bg-BG" altLang="bg-BG" sz="2000" dirty="0" smtClean="0">
                <a:latin typeface="Calibri" pitchFamily="34" charset="0"/>
              </a:rPr>
              <a:t>Изготвени  указания и инструкции през 2013 г.</a:t>
            </a:r>
            <a:endParaRPr lang="bg-BG" altLang="bg-BG" sz="2000" dirty="0" smtClean="0">
              <a:latin typeface="Calibri" pitchFamily="34" charset="0"/>
            </a:endParaRPr>
          </a:p>
        </p:txBody>
      </p:sp>
      <p:sp>
        <p:nvSpPr>
          <p:cNvPr id="7173" name="Rectangle 4"/>
          <p:cNvSpPr>
            <a:spLocks noChangeArrowheads="1"/>
          </p:cNvSpPr>
          <p:nvPr/>
        </p:nvSpPr>
        <p:spPr bwMode="gray">
          <a:xfrm>
            <a:off x="323850" y="4005263"/>
            <a:ext cx="8488363" cy="37623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80000" tIns="0" rIns="0" bIns="0" anchor="ctr"/>
          <a:lstStyle>
            <a:lvl1pPr defTabSz="801688" eaLnBrk="0" hangingPunct="0">
              <a:spcBef>
                <a:spcPct val="20000"/>
              </a:spcBef>
              <a:buClr>
                <a:srgbClr val="FFD319"/>
              </a:buClr>
              <a:buSzPct val="150000"/>
              <a:buFont typeface="Wingdings" pitchFamily="2" charset="2"/>
              <a:buChar char="«"/>
              <a:defRPr sz="2400">
                <a:solidFill>
                  <a:schemeClr val="tx1"/>
                </a:solidFill>
                <a:latin typeface="Arial" charset="0"/>
              </a:defRPr>
            </a:lvl1pPr>
            <a:lvl2pPr marL="501650" indent="-285750" defTabSz="801688" eaLnBrk="0" hangingPunct="0">
              <a:spcBef>
                <a:spcPct val="20000"/>
              </a:spcBef>
              <a:buClr>
                <a:srgbClr val="00005C"/>
              </a:buClr>
              <a:buFont typeface="Wingdings" pitchFamily="2" charset="2"/>
              <a:buChar char="«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indent="-228600" defTabSz="801688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3363" indent="-228600" defTabSz="801688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indent="-228600" defTabSz="801688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altLang="bg-BG" sz="1800" b="1" dirty="0">
                <a:solidFill>
                  <a:schemeClr val="bg1"/>
                </a:solidFill>
                <a:latin typeface="Calibri" pitchFamily="34" charset="0"/>
              </a:rPr>
              <a:t>2 </a:t>
            </a:r>
            <a:r>
              <a:rPr lang="bg-BG" altLang="bg-BG" sz="1800" b="1" dirty="0">
                <a:solidFill>
                  <a:schemeClr val="bg1"/>
                </a:solidFill>
                <a:latin typeface="Calibri" pitchFamily="34" charset="0"/>
              </a:rPr>
              <a:t>Инструкции </a:t>
            </a:r>
            <a:endParaRPr lang="de-DE" altLang="bg-BG" sz="18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323850" y="4652963"/>
            <a:ext cx="8480425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/>
          <a:lstStyle>
            <a:lvl1pPr marL="342900" indent="-342900" eaLnBrk="0" hangingPunct="0">
              <a:spcBef>
                <a:spcPct val="20000"/>
              </a:spcBef>
              <a:buClr>
                <a:srgbClr val="FFD319"/>
              </a:buClr>
              <a:buSzPct val="150000"/>
              <a:buFont typeface="Wingdings" pitchFamily="2" charset="2"/>
              <a:buChar char="«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005C"/>
              </a:buClr>
              <a:buFont typeface="Wingdings" pitchFamily="2" charset="2"/>
              <a:buChar char="«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buClr>
                <a:schemeClr val="accent1">
                  <a:lumMod val="25000"/>
                </a:schemeClr>
              </a:buClr>
              <a:buFont typeface="Wingdings" pitchFamily="2" charset="2"/>
              <a:buChar char="§"/>
            </a:pPr>
            <a:r>
              <a:rPr lang="bg-BG" altLang="bg-BG" sz="1800" dirty="0">
                <a:latin typeface="Calibri" pitchFamily="34" charset="0"/>
              </a:rPr>
              <a:t>За обмена на информация в процеса на заявяване на средства и отчитане по проекти, </a:t>
            </a:r>
            <a:r>
              <a:rPr lang="bg-BG" altLang="bg-BG" sz="1800" dirty="0" err="1">
                <a:latin typeface="Calibri" pitchFamily="34" charset="0"/>
              </a:rPr>
              <a:t>съфинансирани</a:t>
            </a:r>
            <a:r>
              <a:rPr lang="bg-BG" altLang="bg-BG" sz="1800" dirty="0">
                <a:latin typeface="Calibri" pitchFamily="34" charset="0"/>
              </a:rPr>
              <a:t> от СКФ на ЕС</a:t>
            </a:r>
            <a:endParaRPr lang="en-US" altLang="bg-BG" sz="1800" dirty="0">
              <a:latin typeface="Calibri" pitchFamily="34" charset="0"/>
            </a:endParaRPr>
          </a:p>
          <a:p>
            <a:pPr>
              <a:buClr>
                <a:schemeClr val="accent1">
                  <a:lumMod val="25000"/>
                </a:schemeClr>
              </a:buClr>
              <a:buFont typeface="Wingdings" pitchFamily="2" charset="2"/>
              <a:buNone/>
            </a:pPr>
            <a:endParaRPr lang="en-US" altLang="bg-BG" sz="1800" dirty="0">
              <a:latin typeface="Calibri" pitchFamily="34" charset="0"/>
            </a:endParaRPr>
          </a:p>
          <a:p>
            <a:pPr algn="just">
              <a:buClr>
                <a:schemeClr val="accent1">
                  <a:lumMod val="25000"/>
                </a:schemeClr>
              </a:buClr>
              <a:buFont typeface="Wingdings" pitchFamily="2" charset="2"/>
              <a:buChar char="§"/>
            </a:pPr>
            <a:r>
              <a:rPr lang="bg-BG" altLang="bg-BG" sz="1800" dirty="0">
                <a:latin typeface="Calibri" pitchFamily="34" charset="0"/>
              </a:rPr>
              <a:t>За извършване на ангажименти за договорени процедури във връзка с проекти, </a:t>
            </a:r>
            <a:r>
              <a:rPr lang="bg-BG" altLang="bg-BG" sz="1800" dirty="0" err="1">
                <a:latin typeface="Calibri" pitchFamily="34" charset="0"/>
              </a:rPr>
              <a:t>съфинансирани</a:t>
            </a:r>
            <a:r>
              <a:rPr lang="bg-BG" altLang="bg-BG" sz="1800" dirty="0">
                <a:latin typeface="Calibri" pitchFamily="34" charset="0"/>
              </a:rPr>
              <a:t> със средства от СКФ на ЕС на ниво бенефициент</a:t>
            </a:r>
            <a:endParaRPr lang="en-US" altLang="bg-BG" sz="1800" dirty="0">
              <a:latin typeface="Calibri" pitchFamily="34" charset="0"/>
            </a:endParaRPr>
          </a:p>
          <a:p>
            <a:pPr>
              <a:buClr>
                <a:schemeClr val="accent1">
                  <a:lumMod val="25000"/>
                </a:schemeClr>
              </a:buClr>
              <a:buFont typeface="Wingdings" pitchFamily="2" charset="2"/>
              <a:buNone/>
            </a:pPr>
            <a:endParaRPr lang="de-DE" altLang="bg-BG" sz="1800" dirty="0">
              <a:latin typeface="Calibri" pitchFamily="34" charset="0"/>
            </a:endParaRPr>
          </a:p>
          <a:p>
            <a:pPr>
              <a:buClr>
                <a:schemeClr val="accent1">
                  <a:lumMod val="25000"/>
                </a:schemeClr>
              </a:buClr>
            </a:pPr>
            <a:endParaRPr lang="de-DE" altLang="bg-BG" sz="1800" dirty="0">
              <a:latin typeface="Calibri" pitchFamily="34" charset="0"/>
            </a:endParaRPr>
          </a:p>
        </p:txBody>
      </p:sp>
      <p:sp>
        <p:nvSpPr>
          <p:cNvPr id="7175" name="Rectangle 6"/>
          <p:cNvSpPr>
            <a:spLocks noChangeArrowheads="1"/>
          </p:cNvSpPr>
          <p:nvPr/>
        </p:nvSpPr>
        <p:spPr bwMode="gray">
          <a:xfrm>
            <a:off x="323850" y="1684338"/>
            <a:ext cx="8488363" cy="37623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80000" tIns="0" rIns="0" bIns="0" anchor="ctr"/>
          <a:lstStyle>
            <a:lvl1pPr defTabSz="801688" eaLnBrk="0" hangingPunct="0">
              <a:spcBef>
                <a:spcPct val="20000"/>
              </a:spcBef>
              <a:buClr>
                <a:srgbClr val="FFD319"/>
              </a:buClr>
              <a:buSzPct val="150000"/>
              <a:buFont typeface="Wingdings" pitchFamily="2" charset="2"/>
              <a:buChar char="«"/>
              <a:defRPr sz="2400">
                <a:solidFill>
                  <a:schemeClr val="tx1"/>
                </a:solidFill>
                <a:latin typeface="Arial" charset="0"/>
              </a:defRPr>
            </a:lvl1pPr>
            <a:lvl2pPr marL="501650" indent="-285750" defTabSz="801688" eaLnBrk="0" hangingPunct="0">
              <a:spcBef>
                <a:spcPct val="20000"/>
              </a:spcBef>
              <a:buClr>
                <a:srgbClr val="00005C"/>
              </a:buClr>
              <a:buFont typeface="Wingdings" pitchFamily="2" charset="2"/>
              <a:buChar char="«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indent="-228600" defTabSz="801688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3363" indent="-228600" defTabSz="801688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indent="-228600" defTabSz="801688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sz="1800" b="1" dirty="0">
                <a:solidFill>
                  <a:schemeClr val="bg1"/>
                </a:solidFill>
                <a:latin typeface="Calibri" pitchFamily="34" charset="0"/>
              </a:rPr>
              <a:t>Указания за приключване на програмен период 2007-2013</a:t>
            </a:r>
            <a:endParaRPr lang="de-DE" altLang="bg-BG" sz="18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176" name="Rectangle 7"/>
          <p:cNvSpPr>
            <a:spLocks noChangeArrowheads="1"/>
          </p:cNvSpPr>
          <p:nvPr/>
        </p:nvSpPr>
        <p:spPr bwMode="auto">
          <a:xfrm>
            <a:off x="339725" y="2311400"/>
            <a:ext cx="8480425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/>
          <a:lstStyle>
            <a:lvl1pPr marL="342900" indent="-342900" eaLnBrk="0" hangingPunct="0">
              <a:spcBef>
                <a:spcPct val="20000"/>
              </a:spcBef>
              <a:buClr>
                <a:srgbClr val="FFD319"/>
              </a:buClr>
              <a:buSzPct val="150000"/>
              <a:buFont typeface="Wingdings" pitchFamily="2" charset="2"/>
              <a:buChar char="«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005C"/>
              </a:buClr>
              <a:buFont typeface="Wingdings" pitchFamily="2" charset="2"/>
              <a:buChar char="«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buClr>
                <a:schemeClr val="accent1">
                  <a:lumMod val="25000"/>
                </a:schemeClr>
              </a:buClr>
              <a:buFont typeface="Wingdings" pitchFamily="2" charset="2"/>
              <a:buChar char="§"/>
            </a:pPr>
            <a:r>
              <a:rPr lang="bg-BG" altLang="bg-BG" sz="1800" dirty="0">
                <a:latin typeface="Calibri" pitchFamily="34" charset="0"/>
              </a:rPr>
              <a:t>Определящи</a:t>
            </a:r>
            <a:r>
              <a:rPr lang="en-US" altLang="bg-BG" sz="1800" dirty="0">
                <a:latin typeface="Calibri" pitchFamily="34" charset="0"/>
              </a:rPr>
              <a:t> </a:t>
            </a:r>
            <a:r>
              <a:rPr lang="bg-BG" altLang="bg-BG" sz="1800" dirty="0">
                <a:latin typeface="Calibri" pitchFamily="34" charset="0"/>
              </a:rPr>
              <a:t>условията и реда за </a:t>
            </a:r>
            <a:r>
              <a:rPr lang="en-US" altLang="bg-BG" sz="1800" dirty="0">
                <a:latin typeface="Calibri" pitchFamily="34" charset="0"/>
              </a:rPr>
              <a:t> </a:t>
            </a:r>
            <a:r>
              <a:rPr lang="bg-BG" altLang="bg-BG" sz="1800" dirty="0">
                <a:latin typeface="Calibri" pitchFamily="34" charset="0"/>
              </a:rPr>
              <a:t>приключване на програмен период </a:t>
            </a:r>
            <a:r>
              <a:rPr lang="en-US" altLang="bg-BG" sz="1800" dirty="0">
                <a:latin typeface="Calibri" pitchFamily="34" charset="0"/>
              </a:rPr>
              <a:t>2007 </a:t>
            </a:r>
            <a:r>
              <a:rPr lang="en-US" altLang="bg-BG" sz="1800" dirty="0"/>
              <a:t>–</a:t>
            </a:r>
            <a:r>
              <a:rPr lang="en-US" altLang="bg-BG" sz="1800" dirty="0">
                <a:latin typeface="Calibri" pitchFamily="34" charset="0"/>
              </a:rPr>
              <a:t> 2013 </a:t>
            </a:r>
            <a:r>
              <a:rPr lang="bg-BG" altLang="bg-BG" sz="1800" dirty="0">
                <a:latin typeface="Calibri" pitchFamily="34" charset="0"/>
              </a:rPr>
              <a:t>за оперативните програми, </a:t>
            </a:r>
            <a:r>
              <a:rPr lang="bg-BG" altLang="bg-BG" sz="1800" dirty="0" err="1">
                <a:latin typeface="Calibri" pitchFamily="34" charset="0"/>
              </a:rPr>
              <a:t>съфинансирани</a:t>
            </a:r>
            <a:r>
              <a:rPr lang="bg-BG" altLang="bg-BG" sz="1800" dirty="0">
                <a:latin typeface="Calibri" pitchFamily="34" charset="0"/>
              </a:rPr>
              <a:t> от Структурните и </a:t>
            </a:r>
            <a:r>
              <a:rPr lang="bg-BG" altLang="bg-BG" sz="1800" dirty="0" err="1">
                <a:latin typeface="Calibri" pitchFamily="34" charset="0"/>
              </a:rPr>
              <a:t>Кохезионния</a:t>
            </a:r>
            <a:r>
              <a:rPr lang="bg-BG" altLang="bg-BG" sz="1800" dirty="0">
                <a:latin typeface="Calibri" pitchFamily="34" charset="0"/>
              </a:rPr>
              <a:t> фондове на ЕС </a:t>
            </a:r>
            <a:endParaRPr lang="en-US" altLang="bg-BG" sz="1800" dirty="0">
              <a:latin typeface="Calibri" pitchFamily="34" charset="0"/>
            </a:endParaRPr>
          </a:p>
          <a:p>
            <a:pPr algn="just">
              <a:buClr>
                <a:srgbClr val="FF3300"/>
              </a:buClr>
              <a:buFont typeface="Wingdings" pitchFamily="2" charset="2"/>
              <a:buNone/>
            </a:pPr>
            <a:endParaRPr lang="bg-BG" altLang="bg-BG" sz="1400" i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11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6988"/>
            <a:ext cx="7812360" cy="1035051"/>
          </a:xfrm>
        </p:spPr>
        <p:txBody>
          <a:bodyPr/>
          <a:lstStyle/>
          <a:p>
            <a:pPr lvl="1" defTabSz="912813">
              <a:spcBef>
                <a:spcPts val="0"/>
              </a:spcBef>
              <a:spcAft>
                <a:spcPts val="1200"/>
              </a:spcAft>
              <a:defRPr/>
            </a:pPr>
            <a:r>
              <a:rPr lang="bg-BG" sz="2000" dirty="0"/>
              <a:t>Визия за периода 2014-2020 </a:t>
            </a:r>
            <a:r>
              <a:rPr lang="bg-BG" sz="2000" dirty="0" smtClean="0"/>
              <a:t>– Споразумение за партньорство</a:t>
            </a:r>
            <a:endParaRPr lang="bg-BG" sz="20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114401936"/>
              </p:ext>
            </p:extLst>
          </p:nvPr>
        </p:nvGraphicFramePr>
        <p:xfrm>
          <a:off x="0" y="1216025"/>
          <a:ext cx="9144000" cy="800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632844538"/>
              </p:ext>
            </p:extLst>
          </p:nvPr>
        </p:nvGraphicFramePr>
        <p:xfrm>
          <a:off x="179512" y="2276872"/>
          <a:ext cx="8823076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6745608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-26988"/>
            <a:ext cx="7664152" cy="1035051"/>
          </a:xfrm>
        </p:spPr>
        <p:txBody>
          <a:bodyPr/>
          <a:lstStyle/>
          <a:p>
            <a:pPr lvl="1" defTabSz="912813">
              <a:spcBef>
                <a:spcPts val="0"/>
              </a:spcBef>
              <a:spcAft>
                <a:spcPts val="1200"/>
              </a:spcAft>
              <a:defRPr/>
            </a:pPr>
            <a:r>
              <a:rPr lang="bg-BG" sz="2000" dirty="0"/>
              <a:t>Споразумението за </a:t>
            </a:r>
            <a:r>
              <a:rPr lang="bg-BG" sz="2000" dirty="0" smtClean="0"/>
              <a:t>партньорство – основни предизвикателства</a:t>
            </a:r>
            <a:endParaRPr lang="bg-BG" sz="2000" dirty="0"/>
          </a:p>
        </p:txBody>
      </p:sp>
      <p:sp>
        <p:nvSpPr>
          <p:cNvPr id="4" name="Rectangle 3"/>
          <p:cNvSpPr/>
          <p:nvPr/>
        </p:nvSpPr>
        <p:spPr>
          <a:xfrm>
            <a:off x="184845" y="1340768"/>
            <a:ext cx="864096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defTabSz="912813" eaLnBrk="0" hangingPunct="0">
              <a:spcBef>
                <a:spcPts val="0"/>
              </a:spcBef>
              <a:spcAft>
                <a:spcPts val="1200"/>
              </a:spcAft>
              <a:buClr>
                <a:srgbClr val="ACCBF9"/>
              </a:buClr>
              <a:defRPr/>
            </a:pPr>
            <a:r>
              <a:rPr lang="bg-BG" sz="2400" b="1" dirty="0" smtClean="0">
                <a:latin typeface="+mn-lt"/>
              </a:rPr>
              <a:t>Общи коментари</a:t>
            </a:r>
            <a:r>
              <a:rPr lang="bg-BG" sz="2400" dirty="0" smtClean="0">
                <a:latin typeface="+mn-lt"/>
              </a:rPr>
              <a:t> по Споразумението за партньорство</a:t>
            </a:r>
          </a:p>
          <a:p>
            <a:pPr marL="396875" lvl="1" indent="-396875" defTabSz="912813" eaLnBrk="0" hangingPunct="0">
              <a:spcBef>
                <a:spcPts val="0"/>
              </a:spcBef>
              <a:spcAft>
                <a:spcPts val="1200"/>
              </a:spcAft>
              <a:buClr>
                <a:srgbClr val="ACCBF9"/>
              </a:buClr>
              <a:buFontTx/>
              <a:buBlip>
                <a:blip r:embed="rId3"/>
              </a:buBlip>
              <a:defRPr/>
            </a:pPr>
            <a:r>
              <a:rPr lang="bg-BG" sz="2400" dirty="0" smtClean="0"/>
              <a:t>Засилване </a:t>
            </a:r>
            <a:r>
              <a:rPr lang="bg-BG" sz="2400" dirty="0"/>
              <a:t>на приоритизацията в рамките на анализа</a:t>
            </a:r>
            <a:endParaRPr lang="bg-BG" sz="2400" dirty="0" smtClean="0">
              <a:latin typeface="+mn-lt"/>
            </a:endParaRPr>
          </a:p>
          <a:p>
            <a:pPr marL="396875" lvl="1" indent="-396875" defTabSz="912813" eaLnBrk="0" hangingPunct="0">
              <a:spcBef>
                <a:spcPts val="0"/>
              </a:spcBef>
              <a:spcAft>
                <a:spcPts val="1200"/>
              </a:spcAft>
              <a:buClr>
                <a:srgbClr val="ACCBF9"/>
              </a:buClr>
              <a:buFontTx/>
              <a:buBlip>
                <a:blip r:embed="rId3"/>
              </a:buBlip>
              <a:defRPr/>
            </a:pPr>
            <a:r>
              <a:rPr lang="bg-BG" sz="2400" dirty="0" smtClean="0"/>
              <a:t>Подчертаване фокуса </a:t>
            </a:r>
            <a:r>
              <a:rPr lang="bg-BG" sz="2400" dirty="0"/>
              <a:t>на интервенциите </a:t>
            </a:r>
            <a:endParaRPr lang="bg-BG" sz="2400" dirty="0" smtClean="0"/>
          </a:p>
          <a:p>
            <a:pPr marL="396875" lvl="1" indent="-396875" defTabSz="912813" eaLnBrk="0" hangingPunct="0">
              <a:spcBef>
                <a:spcPts val="0"/>
              </a:spcBef>
              <a:spcAft>
                <a:spcPts val="1200"/>
              </a:spcAft>
              <a:buClr>
                <a:srgbClr val="ACCBF9"/>
              </a:buClr>
              <a:buFontTx/>
              <a:buBlip>
                <a:blip r:embed="rId3"/>
              </a:buBlip>
              <a:defRPr/>
            </a:pPr>
            <a:r>
              <a:rPr lang="bg-BG" sz="2400" dirty="0" smtClean="0"/>
              <a:t>Намаляване </a:t>
            </a:r>
            <a:r>
              <a:rPr lang="bg-BG" sz="2400" dirty="0"/>
              <a:t>на обема и нивото на детайлност на </a:t>
            </a:r>
            <a:r>
              <a:rPr lang="bg-BG" sz="2400" dirty="0" smtClean="0"/>
              <a:t>документа</a:t>
            </a:r>
          </a:p>
          <a:p>
            <a:pPr marL="396875" lvl="1" indent="-396875" defTabSz="912813" eaLnBrk="0" hangingPunct="0">
              <a:spcBef>
                <a:spcPts val="0"/>
              </a:spcBef>
              <a:spcAft>
                <a:spcPts val="1200"/>
              </a:spcAft>
              <a:buClr>
                <a:srgbClr val="ACCBF9"/>
              </a:buClr>
              <a:buFontTx/>
              <a:buBlip>
                <a:blip r:embed="rId3"/>
              </a:buBlip>
              <a:defRPr/>
            </a:pPr>
            <a:r>
              <a:rPr lang="bg-BG" sz="2400" dirty="0" smtClean="0"/>
              <a:t>Ползване </a:t>
            </a:r>
            <a:r>
              <a:rPr lang="bg-BG" sz="2400" dirty="0"/>
              <a:t>на опита от този </a:t>
            </a:r>
            <a:r>
              <a:rPr lang="bg-BG" sz="2400" dirty="0" smtClean="0"/>
              <a:t>период</a:t>
            </a:r>
            <a:endParaRPr lang="bg-BG" sz="2400" dirty="0"/>
          </a:p>
          <a:p>
            <a:pPr marL="396875" lvl="1" indent="-396875" defTabSz="912813" eaLnBrk="0" hangingPunct="0">
              <a:spcBef>
                <a:spcPts val="0"/>
              </a:spcBef>
              <a:spcAft>
                <a:spcPts val="1200"/>
              </a:spcAft>
              <a:buClr>
                <a:srgbClr val="ACCBF9"/>
              </a:buClr>
              <a:buBlip>
                <a:blip r:embed="rId3"/>
              </a:buBlip>
              <a:defRPr/>
            </a:pPr>
            <a:r>
              <a:rPr lang="bg-BG" sz="2400" dirty="0"/>
              <a:t>Подчертаване на регионалния подход при планиране на интервенциите в основните </a:t>
            </a:r>
            <a:r>
              <a:rPr lang="bg-BG" sz="2400" dirty="0" smtClean="0"/>
              <a:t>сектори</a:t>
            </a:r>
            <a:endParaRPr lang="bg-BG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493382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-26988"/>
            <a:ext cx="7664152" cy="1035051"/>
          </a:xfrm>
        </p:spPr>
        <p:txBody>
          <a:bodyPr/>
          <a:lstStyle/>
          <a:p>
            <a:pPr lvl="1" defTabSz="912813">
              <a:spcBef>
                <a:spcPts val="0"/>
              </a:spcBef>
              <a:spcAft>
                <a:spcPts val="1200"/>
              </a:spcAft>
              <a:defRPr/>
            </a:pPr>
            <a:r>
              <a:rPr lang="bg-BG" sz="2000" dirty="0"/>
              <a:t>Споразумението за </a:t>
            </a:r>
            <a:r>
              <a:rPr lang="bg-BG" sz="2000" dirty="0" smtClean="0"/>
              <a:t>партньорство – основни предизвикателства</a:t>
            </a:r>
            <a:endParaRPr lang="bg-BG" sz="2000" dirty="0"/>
          </a:p>
        </p:txBody>
      </p:sp>
      <p:sp>
        <p:nvSpPr>
          <p:cNvPr id="4" name="Rectangle 3"/>
          <p:cNvSpPr/>
          <p:nvPr/>
        </p:nvSpPr>
        <p:spPr>
          <a:xfrm>
            <a:off x="174948" y="980728"/>
            <a:ext cx="86409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defTabSz="912813" eaLnBrk="0" hangingPunct="0">
              <a:spcBef>
                <a:spcPts val="0"/>
              </a:spcBef>
              <a:spcAft>
                <a:spcPts val="1200"/>
              </a:spcAft>
              <a:buClr>
                <a:srgbClr val="ACCBF9"/>
              </a:buClr>
              <a:defRPr/>
            </a:pPr>
            <a:r>
              <a:rPr lang="bg-BG" sz="2000" dirty="0" smtClean="0">
                <a:latin typeface="+mn-lt"/>
              </a:rPr>
              <a:t>Основни коментари </a:t>
            </a:r>
            <a:r>
              <a:rPr lang="bg-BG" sz="2000" b="1" dirty="0" smtClean="0">
                <a:latin typeface="+mn-lt"/>
              </a:rPr>
              <a:t>по сектори</a:t>
            </a:r>
          </a:p>
          <a:p>
            <a:pPr marL="396875" lvl="1" indent="-396875" defTabSz="912813" eaLnBrk="0" hangingPunct="0">
              <a:spcBef>
                <a:spcPts val="0"/>
              </a:spcBef>
              <a:spcAft>
                <a:spcPts val="1000"/>
              </a:spcAft>
              <a:buClr>
                <a:srgbClr val="ACCBF9"/>
              </a:buClr>
              <a:buBlip>
                <a:blip r:embed="rId3"/>
              </a:buBlip>
              <a:defRPr/>
            </a:pPr>
            <a:r>
              <a:rPr lang="bg-BG" sz="2000" b="1" dirty="0" smtClean="0"/>
              <a:t>Интегрирана </a:t>
            </a:r>
            <a:r>
              <a:rPr lang="bg-BG" sz="2000" b="1" dirty="0"/>
              <a:t>морска политика и стратегия за син </a:t>
            </a:r>
            <a:r>
              <a:rPr lang="bg-BG" sz="2000" b="1" dirty="0" smtClean="0"/>
              <a:t>растеж</a:t>
            </a:r>
            <a:r>
              <a:rPr lang="bg-BG" sz="2000" dirty="0" smtClean="0"/>
              <a:t> - координирани </a:t>
            </a:r>
            <a:r>
              <a:rPr lang="bg-BG" sz="2000" dirty="0"/>
              <a:t>действия в няколко основни </a:t>
            </a:r>
            <a:r>
              <a:rPr lang="bg-BG" sz="2000" dirty="0" smtClean="0"/>
              <a:t>направления като селскостопанска политика,ресурсна </a:t>
            </a:r>
            <a:r>
              <a:rPr lang="bg-BG" sz="2000" dirty="0"/>
              <a:t>и енергийна ефективност, политика към </a:t>
            </a:r>
            <a:r>
              <a:rPr lang="bg-BG" sz="2000" dirty="0" smtClean="0"/>
              <a:t>МСП, туризъм</a:t>
            </a:r>
            <a:r>
              <a:rPr lang="bg-BG" sz="2000" dirty="0"/>
              <a:t>, </a:t>
            </a:r>
            <a:r>
              <a:rPr lang="bg-BG" sz="2000" dirty="0" smtClean="0"/>
              <a:t>аквакултури;</a:t>
            </a:r>
            <a:endParaRPr lang="bg-BG" sz="2000" dirty="0"/>
          </a:p>
          <a:p>
            <a:pPr marL="396875" lvl="1" indent="-396875" defTabSz="912813" eaLnBrk="0" hangingPunct="0">
              <a:spcBef>
                <a:spcPts val="0"/>
              </a:spcBef>
              <a:spcAft>
                <a:spcPts val="1000"/>
              </a:spcAft>
              <a:buClr>
                <a:srgbClr val="ACCBF9"/>
              </a:buClr>
              <a:buBlip>
                <a:blip r:embed="rId3"/>
              </a:buBlip>
              <a:defRPr/>
            </a:pPr>
            <a:r>
              <a:rPr lang="bg-BG" sz="2000" b="1" dirty="0" smtClean="0"/>
              <a:t>Здравеопазване</a:t>
            </a:r>
            <a:r>
              <a:rPr lang="bg-BG" sz="2000" dirty="0" smtClean="0"/>
              <a:t> – нужда от </a:t>
            </a:r>
            <a:r>
              <a:rPr lang="bg-BG" sz="2000" dirty="0"/>
              <a:t>ясна стратегия и план за </a:t>
            </a:r>
            <a:r>
              <a:rPr lang="bg-BG" sz="2000" dirty="0" smtClean="0"/>
              <a:t>действие по </a:t>
            </a:r>
            <a:r>
              <a:rPr lang="bg-BG" sz="2000" dirty="0"/>
              <a:t>реформата в сектора, </a:t>
            </a:r>
            <a:r>
              <a:rPr lang="bg-BG" sz="2000" dirty="0" smtClean="0"/>
              <a:t>които </a:t>
            </a:r>
            <a:r>
              <a:rPr lang="bg-BG" sz="2000" dirty="0"/>
              <a:t>да </a:t>
            </a:r>
            <a:r>
              <a:rPr lang="bg-BG" sz="2000" dirty="0" smtClean="0"/>
              <a:t>са </a:t>
            </a:r>
            <a:r>
              <a:rPr lang="bg-BG" sz="2000" dirty="0"/>
              <a:t>обосновка и условие за интервенциите по </a:t>
            </a:r>
            <a:r>
              <a:rPr lang="bg-BG" sz="2000" dirty="0" smtClean="0"/>
              <a:t>ЕСИФ;</a:t>
            </a:r>
            <a:endParaRPr lang="bg-BG" sz="2000" dirty="0"/>
          </a:p>
          <a:p>
            <a:pPr marL="396875" lvl="1" indent="-396875" defTabSz="912813" eaLnBrk="0" hangingPunct="0">
              <a:spcBef>
                <a:spcPts val="0"/>
              </a:spcBef>
              <a:spcAft>
                <a:spcPts val="1000"/>
              </a:spcAft>
              <a:buClr>
                <a:srgbClr val="ACCBF9"/>
              </a:buClr>
              <a:buBlip>
                <a:blip r:embed="rId3"/>
              </a:buBlip>
              <a:defRPr/>
            </a:pPr>
            <a:r>
              <a:rPr lang="bg-BG" sz="2000" b="1" dirty="0"/>
              <a:t>Води и </a:t>
            </a:r>
            <a:r>
              <a:rPr lang="bg-BG" sz="2000" b="1" dirty="0" smtClean="0"/>
              <a:t>отпадъци</a:t>
            </a:r>
            <a:r>
              <a:rPr lang="bg-BG" sz="2000" dirty="0" smtClean="0"/>
              <a:t> – подобряване на анализа; регионален </a:t>
            </a:r>
            <a:r>
              <a:rPr lang="bg-BG" sz="2000" dirty="0"/>
              <a:t>подход, който да е в съответствие със стратегията за водния сектор, новия закон за водите и регионалните мастър </a:t>
            </a:r>
            <a:r>
              <a:rPr lang="bg-BG" sz="2000" dirty="0" smtClean="0"/>
              <a:t>планове</a:t>
            </a:r>
            <a:r>
              <a:rPr lang="bg-BG" sz="2000" dirty="0"/>
              <a:t>;</a:t>
            </a:r>
            <a:endParaRPr lang="bg-BG" sz="2000" dirty="0" smtClean="0"/>
          </a:p>
          <a:p>
            <a:pPr marL="396875" lvl="1" indent="-396875" defTabSz="912813" eaLnBrk="0" hangingPunct="0">
              <a:spcBef>
                <a:spcPts val="0"/>
              </a:spcBef>
              <a:spcAft>
                <a:spcPts val="1000"/>
              </a:spcAft>
              <a:buClr>
                <a:srgbClr val="ACCBF9"/>
              </a:buClr>
              <a:buBlip>
                <a:blip r:embed="rId3"/>
              </a:buBlip>
              <a:defRPr/>
            </a:pPr>
            <a:r>
              <a:rPr lang="bg-BG" sz="2000" b="1" dirty="0" smtClean="0"/>
              <a:t>Образование</a:t>
            </a:r>
            <a:r>
              <a:rPr lang="bg-BG" sz="2000" dirty="0" smtClean="0"/>
              <a:t> - принос </a:t>
            </a:r>
            <a:r>
              <a:rPr lang="bg-BG" sz="2000" dirty="0"/>
              <a:t>на висшето образование към целите за растеж, реформата в средното образование и подготовката на Закона за средното </a:t>
            </a:r>
            <a:r>
              <a:rPr lang="bg-BG" sz="2000" dirty="0" smtClean="0"/>
              <a:t>образование; качество </a:t>
            </a:r>
            <a:r>
              <a:rPr lang="bg-BG" sz="2000" dirty="0"/>
              <a:t>на </a:t>
            </a:r>
            <a:r>
              <a:rPr lang="bg-BG" sz="2000" dirty="0" smtClean="0"/>
              <a:t>образованието, </a:t>
            </a:r>
            <a:r>
              <a:rPr lang="bg-BG" sz="2000" dirty="0"/>
              <a:t>особено на професионалното обучение и още по-ясна връзка с пазара на труда и изследователския </a:t>
            </a:r>
            <a:r>
              <a:rPr lang="bg-BG" sz="2000" dirty="0" smtClean="0"/>
              <a:t>сектор;</a:t>
            </a:r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7711373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-26988"/>
            <a:ext cx="7664152" cy="1035051"/>
          </a:xfrm>
        </p:spPr>
        <p:txBody>
          <a:bodyPr/>
          <a:lstStyle/>
          <a:p>
            <a:pPr lvl="1" defTabSz="912813">
              <a:spcBef>
                <a:spcPts val="0"/>
              </a:spcBef>
              <a:spcAft>
                <a:spcPts val="1200"/>
              </a:spcAft>
              <a:defRPr/>
            </a:pPr>
            <a:r>
              <a:rPr lang="bg-BG" sz="2000" dirty="0"/>
              <a:t>Споразумението за </a:t>
            </a:r>
            <a:r>
              <a:rPr lang="bg-BG" sz="2000" dirty="0" smtClean="0"/>
              <a:t>партньорство – основни предизвикателства</a:t>
            </a:r>
            <a:endParaRPr lang="bg-BG" sz="2000" dirty="0"/>
          </a:p>
        </p:txBody>
      </p:sp>
      <p:sp>
        <p:nvSpPr>
          <p:cNvPr id="4" name="Rectangle 3"/>
          <p:cNvSpPr/>
          <p:nvPr/>
        </p:nvSpPr>
        <p:spPr>
          <a:xfrm>
            <a:off x="184845" y="1052736"/>
            <a:ext cx="864096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defTabSz="912813" eaLnBrk="0" hangingPunct="0">
              <a:spcBef>
                <a:spcPts val="0"/>
              </a:spcBef>
              <a:spcAft>
                <a:spcPts val="1200"/>
              </a:spcAft>
              <a:buClr>
                <a:srgbClr val="ACCBF9"/>
              </a:buClr>
              <a:defRPr/>
            </a:pPr>
            <a:r>
              <a:rPr lang="bg-BG" sz="2000" dirty="0" smtClean="0">
                <a:latin typeface="+mn-lt"/>
              </a:rPr>
              <a:t>Основни коментари по сектори</a:t>
            </a:r>
          </a:p>
          <a:p>
            <a:pPr marL="396875" lvl="1" indent="-396875" defTabSz="912813" eaLnBrk="0" hangingPunct="0">
              <a:spcBef>
                <a:spcPts val="0"/>
              </a:spcBef>
              <a:spcAft>
                <a:spcPts val="1000"/>
              </a:spcAft>
              <a:buClr>
                <a:srgbClr val="ACCBF9"/>
              </a:buClr>
              <a:buBlip>
                <a:blip r:embed="rId3"/>
              </a:buBlip>
              <a:defRPr/>
            </a:pPr>
            <a:r>
              <a:rPr lang="bg-BG" sz="2000" b="1" dirty="0" smtClean="0"/>
              <a:t>ИКТ</a:t>
            </a:r>
            <a:r>
              <a:rPr lang="bg-BG" sz="2000" dirty="0" smtClean="0"/>
              <a:t> - подобряване </a:t>
            </a:r>
            <a:r>
              <a:rPr lang="bg-BG" sz="2000" dirty="0"/>
              <a:t>на анализа и приоритизиране на нуждите от широколентово покритие с цел избягване на припокриване и координиране със стратегията в сектора в селските райони.</a:t>
            </a:r>
          </a:p>
          <a:p>
            <a:pPr marL="396875" lvl="1" indent="-396875" defTabSz="912813" eaLnBrk="0" hangingPunct="0">
              <a:spcBef>
                <a:spcPts val="0"/>
              </a:spcBef>
              <a:spcAft>
                <a:spcPts val="1000"/>
              </a:spcAft>
              <a:buClr>
                <a:srgbClr val="ACCBF9"/>
              </a:buClr>
              <a:buBlip>
                <a:blip r:embed="rId3"/>
              </a:buBlip>
              <a:defRPr/>
            </a:pPr>
            <a:r>
              <a:rPr lang="bg-BG" sz="2000" b="1" dirty="0"/>
              <a:t>Изследвания и </a:t>
            </a:r>
            <a:r>
              <a:rPr lang="bg-BG" sz="2000" b="1" dirty="0" smtClean="0"/>
              <a:t>иновации</a:t>
            </a:r>
            <a:r>
              <a:rPr lang="bg-BG" sz="2000" dirty="0" smtClean="0"/>
              <a:t> - Стратегията </a:t>
            </a:r>
            <a:r>
              <a:rPr lang="bg-BG" sz="2000" dirty="0"/>
              <a:t>за интелигентна специализация и връзка на интервенциите по ЕСИФ с </a:t>
            </a:r>
            <a:r>
              <a:rPr lang="bg-BG" sz="2000" dirty="0" smtClean="0"/>
              <a:t>нея т.е. яснота по </a:t>
            </a:r>
            <a:r>
              <a:rPr lang="bg-BG" sz="2000" dirty="0"/>
              <a:t>основните приоритети на стратегията </a:t>
            </a:r>
            <a:r>
              <a:rPr lang="bg-BG" sz="2000" dirty="0" smtClean="0"/>
              <a:t>и финализиране </a:t>
            </a:r>
            <a:r>
              <a:rPr lang="bg-BG" sz="2000" dirty="0"/>
              <a:t>на </a:t>
            </a:r>
            <a:r>
              <a:rPr lang="bg-BG" sz="2000" dirty="0" smtClean="0"/>
              <a:t>документа;</a:t>
            </a:r>
            <a:endParaRPr lang="bg-BG" sz="2000" dirty="0"/>
          </a:p>
          <a:p>
            <a:pPr marL="396875" lvl="1" indent="-396875" defTabSz="912813" eaLnBrk="0" hangingPunct="0">
              <a:spcBef>
                <a:spcPts val="0"/>
              </a:spcBef>
              <a:spcAft>
                <a:spcPts val="1000"/>
              </a:spcAft>
              <a:buClr>
                <a:srgbClr val="ACCBF9"/>
              </a:buClr>
              <a:buBlip>
                <a:blip r:embed="rId3"/>
              </a:buBlip>
              <a:defRPr/>
            </a:pPr>
            <a:r>
              <a:rPr lang="bg-BG" sz="2000" b="1" dirty="0"/>
              <a:t>Конкурентоспособност и </a:t>
            </a:r>
            <a:r>
              <a:rPr lang="bg-BG" sz="2000" b="1" dirty="0" smtClean="0"/>
              <a:t>МСП</a:t>
            </a:r>
            <a:r>
              <a:rPr lang="bg-BG" sz="2000" dirty="0" smtClean="0"/>
              <a:t> - адресиране на важни </a:t>
            </a:r>
            <a:r>
              <a:rPr lang="bg-BG" sz="2000" dirty="0"/>
              <a:t>проблеми на МСП както и ролята на финансовите инструменти за осигуряване на достъп до финансов </a:t>
            </a:r>
            <a:r>
              <a:rPr lang="bg-BG" sz="2000" dirty="0" smtClean="0"/>
              <a:t>ресурс;</a:t>
            </a:r>
            <a:endParaRPr lang="bg-BG" sz="2000" dirty="0"/>
          </a:p>
          <a:p>
            <a:pPr marL="396875" lvl="1" indent="-396875" defTabSz="912813" eaLnBrk="0" hangingPunct="0">
              <a:spcBef>
                <a:spcPts val="0"/>
              </a:spcBef>
              <a:spcAft>
                <a:spcPts val="1000"/>
              </a:spcAft>
              <a:buClr>
                <a:srgbClr val="ACCBF9"/>
              </a:buClr>
              <a:buBlip>
                <a:blip r:embed="rId3"/>
              </a:buBlip>
              <a:defRPr/>
            </a:pPr>
            <a:r>
              <a:rPr lang="bg-BG" sz="2000" b="1" dirty="0" smtClean="0"/>
              <a:t>Енергийна </a:t>
            </a:r>
            <a:r>
              <a:rPr lang="bg-BG" sz="2000" b="1" dirty="0"/>
              <a:t>и ресурсна </a:t>
            </a:r>
            <a:r>
              <a:rPr lang="bg-BG" sz="2000" b="1" dirty="0" smtClean="0"/>
              <a:t>ефективност</a:t>
            </a:r>
            <a:r>
              <a:rPr lang="bg-BG" sz="2000" dirty="0" smtClean="0"/>
              <a:t> – необходимост от координационен </a:t>
            </a:r>
            <a:r>
              <a:rPr lang="bg-BG" sz="2000" dirty="0"/>
              <a:t>механизъм на действията в областта на енергийната </a:t>
            </a:r>
            <a:r>
              <a:rPr lang="bg-BG" sz="2000" dirty="0" smtClean="0"/>
              <a:t>ефективност;</a:t>
            </a:r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11826093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-26988"/>
            <a:ext cx="7664152" cy="1035051"/>
          </a:xfrm>
        </p:spPr>
        <p:txBody>
          <a:bodyPr/>
          <a:lstStyle/>
          <a:p>
            <a:pPr lvl="1" defTabSz="912813">
              <a:spcBef>
                <a:spcPts val="0"/>
              </a:spcBef>
              <a:spcAft>
                <a:spcPts val="1200"/>
              </a:spcAft>
              <a:defRPr/>
            </a:pPr>
            <a:r>
              <a:rPr lang="bg-BG" sz="2000" dirty="0"/>
              <a:t>Споразумението за </a:t>
            </a:r>
            <a:r>
              <a:rPr lang="bg-BG" sz="2000" dirty="0" smtClean="0"/>
              <a:t>партньорство – основни предизвикателства</a:t>
            </a:r>
            <a:endParaRPr lang="bg-BG" sz="2000" dirty="0"/>
          </a:p>
        </p:txBody>
      </p:sp>
      <p:sp>
        <p:nvSpPr>
          <p:cNvPr id="4" name="Rectangle 3"/>
          <p:cNvSpPr/>
          <p:nvPr/>
        </p:nvSpPr>
        <p:spPr>
          <a:xfrm>
            <a:off x="184845" y="1052736"/>
            <a:ext cx="8640960" cy="3888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defTabSz="912813" eaLnBrk="0" hangingPunct="0">
              <a:spcBef>
                <a:spcPts val="0"/>
              </a:spcBef>
              <a:spcAft>
                <a:spcPts val="1200"/>
              </a:spcAft>
              <a:buClr>
                <a:srgbClr val="ACCBF9"/>
              </a:buClr>
              <a:defRPr/>
            </a:pPr>
            <a:r>
              <a:rPr lang="bg-BG" sz="2000" dirty="0" smtClean="0">
                <a:latin typeface="+mn-lt"/>
              </a:rPr>
              <a:t>Основни коментари по сектори</a:t>
            </a:r>
          </a:p>
          <a:p>
            <a:pPr marL="396875" lvl="1" indent="-396875" defTabSz="912813" eaLnBrk="0" hangingPunct="0">
              <a:spcBef>
                <a:spcPts val="0"/>
              </a:spcBef>
              <a:spcAft>
                <a:spcPts val="1000"/>
              </a:spcAft>
              <a:buClr>
                <a:srgbClr val="ACCBF9"/>
              </a:buClr>
              <a:buBlip>
                <a:blip r:embed="rId3"/>
              </a:buBlip>
              <a:defRPr/>
            </a:pPr>
            <a:r>
              <a:rPr lang="bg-BG" sz="2000" b="1" dirty="0" smtClean="0"/>
              <a:t>Транспорт</a:t>
            </a:r>
            <a:r>
              <a:rPr lang="bg-BG" sz="2000" dirty="0" smtClean="0"/>
              <a:t> - интегрирана </a:t>
            </a:r>
            <a:r>
              <a:rPr lang="bg-BG" sz="2000" dirty="0"/>
              <a:t>транспортна стратегия, </a:t>
            </a:r>
            <a:r>
              <a:rPr lang="bg-BG" sz="2000" dirty="0" smtClean="0"/>
              <a:t>която да води до подобряване </a:t>
            </a:r>
            <a:r>
              <a:rPr lang="bg-BG" sz="2000" dirty="0"/>
              <a:t>на интервенционната </a:t>
            </a:r>
            <a:r>
              <a:rPr lang="bg-BG" sz="2000" dirty="0" smtClean="0"/>
              <a:t>логика;</a:t>
            </a:r>
            <a:endParaRPr lang="bg-BG" sz="2000" dirty="0"/>
          </a:p>
          <a:p>
            <a:pPr marL="396875" lvl="1" indent="-396875" defTabSz="912813" eaLnBrk="0" hangingPunct="0">
              <a:spcBef>
                <a:spcPts val="0"/>
              </a:spcBef>
              <a:spcAft>
                <a:spcPts val="1000"/>
              </a:spcAft>
              <a:buClr>
                <a:srgbClr val="ACCBF9"/>
              </a:buClr>
              <a:buBlip>
                <a:blip r:embed="rId3"/>
              </a:buBlip>
              <a:defRPr/>
            </a:pPr>
            <a:r>
              <a:rPr lang="bg-BG" sz="2000" dirty="0" smtClean="0"/>
              <a:t>Адаптация </a:t>
            </a:r>
            <a:r>
              <a:rPr lang="bg-BG" sz="2000" dirty="0"/>
              <a:t>към изменението на </a:t>
            </a:r>
            <a:r>
              <a:rPr lang="bg-BG" sz="2000" b="1" dirty="0"/>
              <a:t>климата</a:t>
            </a:r>
            <a:r>
              <a:rPr lang="bg-BG" sz="2000" dirty="0"/>
              <a:t> и превенция и управление на </a:t>
            </a:r>
            <a:r>
              <a:rPr lang="bg-BG" sz="2000" b="1" dirty="0" smtClean="0"/>
              <a:t>риска</a:t>
            </a:r>
            <a:r>
              <a:rPr lang="bg-BG" sz="2000" dirty="0" smtClean="0"/>
              <a:t> - необходимост </a:t>
            </a:r>
            <a:r>
              <a:rPr lang="bg-BG" sz="2000" dirty="0"/>
              <a:t>от национална стратегия за адаптация към изменението на </a:t>
            </a:r>
            <a:r>
              <a:rPr lang="bg-BG" sz="2000" dirty="0" smtClean="0"/>
              <a:t>климата и яснота </a:t>
            </a:r>
            <a:r>
              <a:rPr lang="bg-BG" sz="2000" dirty="0"/>
              <a:t>относно отговорностите на отделните институции в този процес; засилване на фокуса върху превенция и управление на рисковете от бедствия.</a:t>
            </a:r>
          </a:p>
          <a:p>
            <a:pPr marL="396875" lvl="1" indent="-396875" defTabSz="912813" eaLnBrk="0" hangingPunct="0">
              <a:spcBef>
                <a:spcPts val="0"/>
              </a:spcBef>
              <a:spcAft>
                <a:spcPts val="1000"/>
              </a:spcAft>
              <a:buClr>
                <a:srgbClr val="ACCBF9"/>
              </a:buClr>
              <a:buBlip>
                <a:blip r:embed="rId3"/>
              </a:buBlip>
              <a:defRPr/>
            </a:pPr>
            <a:r>
              <a:rPr lang="bg-BG" sz="2000" b="1" dirty="0" smtClean="0"/>
              <a:t>Административен </a:t>
            </a:r>
            <a:r>
              <a:rPr lang="bg-BG" sz="2000" b="1" dirty="0"/>
              <a:t>капацитет</a:t>
            </a:r>
            <a:r>
              <a:rPr lang="bg-BG" sz="2000" dirty="0"/>
              <a:t> </a:t>
            </a:r>
            <a:r>
              <a:rPr lang="bg-BG" sz="2000" dirty="0" smtClean="0"/>
              <a:t>– действия за повишаване </a:t>
            </a:r>
            <a:r>
              <a:rPr lang="bg-BG" sz="2000" dirty="0"/>
              <a:t>на професионализма, включително в съдебната </a:t>
            </a:r>
            <a:r>
              <a:rPr lang="bg-BG" sz="2000" dirty="0" smtClean="0"/>
              <a:t>система; по-ясна </a:t>
            </a:r>
            <a:r>
              <a:rPr lang="bg-BG" sz="2000" dirty="0"/>
              <a:t>оценка на управлението на човешките ресурси</a:t>
            </a:r>
            <a:r>
              <a:rPr lang="bg-BG" sz="2000" dirty="0" smtClean="0"/>
              <a:t>.</a:t>
            </a:r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40080094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-26988"/>
            <a:ext cx="8686800" cy="1035051"/>
          </a:xfrm>
        </p:spPr>
        <p:txBody>
          <a:bodyPr/>
          <a:lstStyle/>
          <a:p>
            <a:pPr lvl="1" defTabSz="912813">
              <a:spcBef>
                <a:spcPts val="0"/>
              </a:spcBef>
              <a:spcAft>
                <a:spcPts val="1200"/>
              </a:spcAft>
              <a:defRPr/>
            </a:pPr>
            <a:r>
              <a:rPr lang="bg-BG" sz="2000" dirty="0"/>
              <a:t>Визия за периода 2014-2020 – </a:t>
            </a:r>
            <a:r>
              <a:rPr lang="bg-BG" sz="2000" dirty="0" smtClean="0"/>
              <a:t>Оперативни програми</a:t>
            </a:r>
            <a:endParaRPr lang="bg-BG" sz="20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20211844"/>
              </p:ext>
            </p:extLst>
          </p:nvPr>
        </p:nvGraphicFramePr>
        <p:xfrm>
          <a:off x="0" y="1216025"/>
          <a:ext cx="9144000" cy="800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4053438673"/>
              </p:ext>
            </p:extLst>
          </p:nvPr>
        </p:nvGraphicFramePr>
        <p:xfrm>
          <a:off x="213420" y="2276872"/>
          <a:ext cx="8823076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448300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950" y="58738"/>
            <a:ext cx="7632402" cy="777875"/>
          </a:xfrm>
        </p:spPr>
        <p:txBody>
          <a:bodyPr/>
          <a:lstStyle/>
          <a:p>
            <a:r>
              <a:rPr lang="bg-BG" sz="2000" dirty="0"/>
              <a:t>Визия за периода </a:t>
            </a:r>
            <a:r>
              <a:rPr lang="bg-BG" sz="2000" dirty="0" smtClean="0"/>
              <a:t>2014-2020 – нормативна рамка</a:t>
            </a:r>
            <a:endParaRPr lang="bg-BG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7221507"/>
              </p:ext>
            </p:extLst>
          </p:nvPr>
        </p:nvGraphicFramePr>
        <p:xfrm>
          <a:off x="468313" y="1268413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3989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-26988"/>
            <a:ext cx="7664152" cy="1035051"/>
          </a:xfrm>
        </p:spPr>
        <p:txBody>
          <a:bodyPr/>
          <a:lstStyle/>
          <a:p>
            <a:pPr lvl="1" defTabSz="912813">
              <a:spcBef>
                <a:spcPts val="0"/>
              </a:spcBef>
              <a:spcAft>
                <a:spcPts val="1200"/>
              </a:spcAft>
              <a:defRPr/>
            </a:pPr>
            <a:r>
              <a:rPr lang="bg-BG" sz="2000" dirty="0" smtClean="0"/>
              <a:t>Нормативна рамка - развитие</a:t>
            </a:r>
            <a:endParaRPr lang="bg-BG" sz="2000" dirty="0"/>
          </a:p>
        </p:txBody>
      </p:sp>
      <p:sp>
        <p:nvSpPr>
          <p:cNvPr id="4" name="Rectangle 3"/>
          <p:cNvSpPr/>
          <p:nvPr/>
        </p:nvSpPr>
        <p:spPr>
          <a:xfrm>
            <a:off x="158179" y="1038672"/>
            <a:ext cx="8851651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defTabSz="912813" eaLnBrk="0" hangingPunct="0">
              <a:spcBef>
                <a:spcPts val="0"/>
              </a:spcBef>
              <a:spcAft>
                <a:spcPts val="600"/>
              </a:spcAft>
              <a:buClr>
                <a:srgbClr val="ACCBF9"/>
              </a:buClr>
              <a:defRPr/>
            </a:pPr>
            <a:r>
              <a:rPr lang="bg-BG" sz="2000" dirty="0" smtClean="0">
                <a:latin typeface="+mn-lt"/>
              </a:rPr>
              <a:t>Основни постановления на Министерския съвет:</a:t>
            </a:r>
          </a:p>
          <a:p>
            <a:pPr marL="396875" lvl="1" indent="-396875" defTabSz="912813" eaLnBrk="0" hangingPunct="0">
              <a:spcBef>
                <a:spcPts val="0"/>
              </a:spcBef>
              <a:spcAft>
                <a:spcPts val="600"/>
              </a:spcAft>
              <a:buClr>
                <a:srgbClr val="ACCBF9"/>
              </a:buClr>
              <a:buBlip>
                <a:blip r:embed="rId3"/>
              </a:buBlip>
              <a:defRPr/>
            </a:pPr>
            <a:r>
              <a:rPr lang="bg-BG" sz="2000" dirty="0"/>
              <a:t>предоставяне на безвъзмездна помощ – оптимизация </a:t>
            </a:r>
            <a:r>
              <a:rPr lang="bg-BG" sz="2000" dirty="0" smtClean="0"/>
              <a:t>на видовете процедури; </a:t>
            </a:r>
            <a:r>
              <a:rPr lang="bg-BG" sz="2000" dirty="0"/>
              <a:t>отпускане на БФП </a:t>
            </a:r>
            <a:r>
              <a:rPr lang="bg-BG" sz="2000" dirty="0" smtClean="0"/>
              <a:t>с административен акт; фиксиране на срокове; намаляване </a:t>
            </a:r>
            <a:r>
              <a:rPr lang="bg-BG" sz="2000" dirty="0"/>
              <a:t>на административната тежест за бенефициентите; </a:t>
            </a:r>
            <a:r>
              <a:rPr lang="bg-BG" sz="2000" dirty="0" smtClean="0"/>
              <a:t>опростени подходи за предоставяне на БФП на малки проекти и конкретни бенефициенти; прилагане на интегрирани </a:t>
            </a:r>
            <a:r>
              <a:rPr lang="bg-BG" sz="2000" dirty="0"/>
              <a:t>проектни </a:t>
            </a:r>
            <a:r>
              <a:rPr lang="bg-BG" sz="2000" dirty="0" smtClean="0"/>
              <a:t>предложения и съвместни планове за действие; </a:t>
            </a:r>
          </a:p>
          <a:p>
            <a:pPr marL="396875" lvl="1" indent="-396875" defTabSz="912813" eaLnBrk="0" hangingPunct="0">
              <a:spcBef>
                <a:spcPts val="0"/>
              </a:spcBef>
              <a:spcAft>
                <a:spcPts val="600"/>
              </a:spcAft>
              <a:buClr>
                <a:srgbClr val="ACCBF9"/>
              </a:buClr>
              <a:buBlip>
                <a:blip r:embed="rId3"/>
              </a:buBlip>
              <a:defRPr/>
            </a:pPr>
            <a:r>
              <a:rPr lang="bg-BG" sz="2000" dirty="0" smtClean="0"/>
              <a:t>национални правила за допустимост – единен нормативен акт за общите и </a:t>
            </a:r>
            <a:r>
              <a:rPr lang="bg-BG" sz="2000" dirty="0"/>
              <a:t>детайлните правила за допустимост по отделните програми, </a:t>
            </a:r>
            <a:r>
              <a:rPr lang="bg-BG" sz="2000" dirty="0" smtClean="0"/>
              <a:t>отразяване на добрите практики; уреждане на въпроси</a:t>
            </a:r>
            <a:r>
              <a:rPr lang="bg-BG" sz="2000" dirty="0"/>
              <a:t>, които досега са били обект на допълнителни </a:t>
            </a:r>
            <a:r>
              <a:rPr lang="bg-BG" sz="2000" dirty="0" smtClean="0"/>
              <a:t>методики и указания; регламентиране при </a:t>
            </a:r>
            <a:r>
              <a:rPr lang="bg-BG" sz="2000" dirty="0"/>
              <a:t>необходимост</a:t>
            </a:r>
            <a:r>
              <a:rPr lang="bg-BG" sz="2000" dirty="0" smtClean="0"/>
              <a:t> на </a:t>
            </a:r>
            <a:r>
              <a:rPr lang="bg-BG" sz="2000" dirty="0"/>
              <a:t>национални </a:t>
            </a:r>
            <a:r>
              <a:rPr lang="bg-BG" sz="2000" dirty="0" smtClean="0"/>
              <a:t>методики</a:t>
            </a:r>
            <a:r>
              <a:rPr lang="bg-BG" sz="2000" dirty="0"/>
              <a:t>, обосноваващи използването на опростени </a:t>
            </a:r>
            <a:r>
              <a:rPr lang="bg-BG" sz="2000" dirty="0" smtClean="0"/>
              <a:t>разходи;</a:t>
            </a:r>
          </a:p>
          <a:p>
            <a:pPr marL="396875" lvl="1" indent="-396875" defTabSz="912813" eaLnBrk="0" hangingPunct="0">
              <a:spcBef>
                <a:spcPts val="0"/>
              </a:spcBef>
              <a:spcAft>
                <a:spcPts val="600"/>
              </a:spcAft>
              <a:buClr>
                <a:srgbClr val="ACCBF9"/>
              </a:buClr>
              <a:buBlip>
                <a:blip r:embed="rId3"/>
              </a:buBlip>
              <a:defRPr/>
            </a:pPr>
            <a:r>
              <a:rPr lang="bg-BG" sz="2000" dirty="0" smtClean="0"/>
              <a:t>регулиране на процеса по наблюдение – единен акт, обхващащ петте ЕСИФ</a:t>
            </a:r>
          </a:p>
        </p:txBody>
      </p:sp>
    </p:spTree>
    <p:extLst>
      <p:ext uri="{BB962C8B-B14F-4D97-AF65-F5344CB8AC3E}">
        <p14:creationId xmlns:p14="http://schemas.microsoft.com/office/powerpoint/2010/main" val="17089944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122138"/>
              </p:ext>
            </p:extLst>
          </p:nvPr>
        </p:nvGraphicFramePr>
        <p:xfrm>
          <a:off x="323528" y="1628800"/>
          <a:ext cx="8424939" cy="3587211"/>
        </p:xfrm>
        <a:graphic>
          <a:graphicData uri="http://schemas.openxmlformats.org/drawingml/2006/table">
            <a:tbl>
              <a:tblPr/>
              <a:tblGrid>
                <a:gridCol w="1410183"/>
                <a:gridCol w="1157073"/>
                <a:gridCol w="1952561"/>
                <a:gridCol w="1952561"/>
                <a:gridCol w="1952561"/>
              </a:tblGrid>
              <a:tr h="360040">
                <a:tc>
                  <a:txBody>
                    <a:bodyPr/>
                    <a:lstStyle/>
                    <a:p>
                      <a:pPr algn="ctr" fontAlgn="t"/>
                      <a:r>
                        <a:rPr lang="bg-BG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haroni" panose="02010803020104030203" pitchFamily="2" charset="-79"/>
                        </a:rPr>
                        <a:t> </a:t>
                      </a:r>
                      <a:r>
                        <a:rPr lang="bg-BG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haroni" panose="02010803020104030203" pitchFamily="2" charset="-79"/>
                        </a:rPr>
                        <a:t> </a:t>
                      </a:r>
                      <a:endParaRPr lang="bg-BG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haroni" panose="02010803020104030203" pitchFamily="2" charset="-79"/>
                      </a:endParaRP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8C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haroni" panose="02010803020104030203" pitchFamily="2" charset="-79"/>
                        </a:rPr>
                        <a:t>Бюджет по програма 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8C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haroni" panose="02010803020104030203" pitchFamily="2" charset="-79"/>
                        </a:rPr>
                        <a:t>Договорени средства 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8C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cs typeface="Aharoni" panose="02010803020104030203" pitchFamily="2" charset="-79"/>
                        </a:rPr>
                        <a:t>Платени 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8C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cs typeface="Aharoni" panose="02010803020104030203" pitchFamily="2" charset="-79"/>
                        </a:rPr>
                        <a:t>Верифицирани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8C93"/>
                    </a:solidFill>
                  </a:tcPr>
                </a:tc>
              </a:tr>
              <a:tr h="490664">
                <a:tc>
                  <a:txBody>
                    <a:bodyPr/>
                    <a:lstStyle/>
                    <a:p>
                      <a:pPr algn="ctr" fontAlgn="t"/>
                      <a:r>
                        <a:rPr lang="bg-BG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haroni" panose="02010803020104030203" pitchFamily="2" charset="-79"/>
                        </a:rPr>
                        <a:t>Оперативна програма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8C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haroni" panose="02010803020104030203" pitchFamily="2" charset="-79"/>
                        </a:rPr>
                        <a:t>Общо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8C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haroni" panose="02010803020104030203" pitchFamily="2" charset="-79"/>
                        </a:rPr>
                        <a:t>За периода 01.</a:t>
                      </a:r>
                      <a:r>
                        <a:rPr lang="bg-BG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cs typeface="Aharoni" panose="02010803020104030203" pitchFamily="2" charset="-79"/>
                        </a:rPr>
                        <a:t>01</a:t>
                      </a:r>
                      <a:r>
                        <a:rPr lang="bg-BG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haroni" panose="02010803020104030203" pitchFamily="2" charset="-79"/>
                        </a:rPr>
                        <a:t>.2013 - 31.10.2013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8C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haroni" panose="02010803020104030203" pitchFamily="2" charset="-79"/>
                        </a:rPr>
                        <a:t>За периода 01.</a:t>
                      </a:r>
                      <a:r>
                        <a:rPr lang="bg-BG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cs typeface="Aharoni" panose="02010803020104030203" pitchFamily="2" charset="-79"/>
                        </a:rPr>
                        <a:t>01</a:t>
                      </a:r>
                      <a:r>
                        <a:rPr lang="bg-BG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haroni" panose="02010803020104030203" pitchFamily="2" charset="-79"/>
                        </a:rPr>
                        <a:t>.2013 - 31.10.2013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8C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haroni" panose="02010803020104030203" pitchFamily="2" charset="-79"/>
                        </a:rPr>
                        <a:t>За периода 01.</a:t>
                      </a:r>
                      <a:r>
                        <a:rPr lang="bg-BG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cs typeface="Aharoni" panose="02010803020104030203" pitchFamily="2" charset="-79"/>
                        </a:rPr>
                        <a:t>01</a:t>
                      </a:r>
                      <a:r>
                        <a:rPr lang="bg-BG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haroni" panose="02010803020104030203" pitchFamily="2" charset="-79"/>
                        </a:rPr>
                        <a:t>.2013 - 31.10.2013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8C93"/>
                    </a:solidFill>
                  </a:tcPr>
                </a:tc>
              </a:tr>
              <a:tr h="215413"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Транспорт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CB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2 003 481  166,00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936 624 339,47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177 195 383,86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198 361 159,96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215413"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Околна среда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CB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1 800 748  085,00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1 077 743 273,70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330 085 330,21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135 694 188,28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215413"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Регионално развитие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CB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1 601 274  759,00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529 304 567,94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283 478 603,72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276 989 752,98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59065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Развитие на конкурентоспособността на българската икономика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CB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1 162 215  552,00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389 954 572,42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144 598 397,99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138 833 768,30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215413"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Техническа помощ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CB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56 819  427,00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30 690 651,95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8 347 590,51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7 317 239,74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397761"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Развитие на човешките ресурси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CB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1 213 869  575,00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939 686 335,02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286 599 393,63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308 100 907,10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441071"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Административен капацитет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CB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180 789  087,00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90 102 473,03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24 629 490,46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24 677 840,83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418859">
                <a:tc>
                  <a:txBody>
                    <a:bodyPr/>
                    <a:lstStyle/>
                    <a:p>
                      <a:pPr algn="ctr" fontAlgn="t"/>
                      <a:r>
                        <a:rPr lang="bg-BG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ОБЩО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8C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8 019 197  651,00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8C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3 994 106  213,54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8C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1 254 934  190,39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8C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1 089 974  857,19</a:t>
                      </a:r>
                    </a:p>
                  </a:txBody>
                  <a:tcPr marL="7564" marR="7564" marT="75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8C93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107950" y="58738"/>
            <a:ext cx="7416800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bg-BG" altLang="bg-BG" kern="0" dirty="0" smtClean="0">
                <a:latin typeface="Calibri" pitchFamily="34" charset="0"/>
              </a:rPr>
              <a:t>Финансово изпълнение на ОП за периода 01.</a:t>
            </a:r>
            <a:r>
              <a:rPr lang="bg-BG" altLang="bg-BG" kern="0" dirty="0" err="1" smtClean="0">
                <a:latin typeface="Calibri" pitchFamily="34" charset="0"/>
              </a:rPr>
              <a:t>01</a:t>
            </a:r>
            <a:r>
              <a:rPr lang="bg-BG" altLang="bg-BG" kern="0" dirty="0" smtClean="0">
                <a:latin typeface="Calibri" pitchFamily="34" charset="0"/>
              </a:rPr>
              <a:t>.-</a:t>
            </a:r>
            <a:r>
              <a:rPr lang="en-US" altLang="bg-BG" kern="0" dirty="0" smtClean="0">
                <a:latin typeface="Calibri" pitchFamily="34" charset="0"/>
              </a:rPr>
              <a:t> 31.10.2013</a:t>
            </a:r>
            <a:r>
              <a:rPr lang="bg-BG" altLang="bg-BG" kern="0" dirty="0" smtClean="0">
                <a:latin typeface="Calibri" pitchFamily="34" charset="0"/>
              </a:rPr>
              <a:t> г. </a:t>
            </a:r>
            <a:r>
              <a:rPr lang="en-US" altLang="bg-BG" kern="0" dirty="0" smtClean="0">
                <a:latin typeface="Calibri" pitchFamily="34" charset="0"/>
              </a:rPr>
              <a:t>(</a:t>
            </a:r>
            <a:r>
              <a:rPr lang="bg-BG" altLang="bg-BG" kern="0" dirty="0" smtClean="0">
                <a:latin typeface="Calibri" pitchFamily="34" charset="0"/>
              </a:rPr>
              <a:t>млн. евро</a:t>
            </a:r>
            <a:r>
              <a:rPr lang="en-US" altLang="bg-BG" kern="0" dirty="0" smtClean="0">
                <a:latin typeface="Calibri" pitchFamily="34" charset="0"/>
              </a:rPr>
              <a:t>)</a:t>
            </a:r>
            <a:endParaRPr lang="bg-BG" altLang="bg-BG" kern="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8268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-26988"/>
            <a:ext cx="7664152" cy="1035051"/>
          </a:xfrm>
        </p:spPr>
        <p:txBody>
          <a:bodyPr/>
          <a:lstStyle/>
          <a:p>
            <a:pPr lvl="1" defTabSz="912813">
              <a:spcBef>
                <a:spcPts val="0"/>
              </a:spcBef>
              <a:spcAft>
                <a:spcPts val="1200"/>
              </a:spcAft>
              <a:defRPr/>
            </a:pPr>
            <a:r>
              <a:rPr lang="bg-BG" sz="2000" dirty="0" smtClean="0"/>
              <a:t>Нормативна рамка – развитие (2)</a:t>
            </a:r>
            <a:endParaRPr lang="bg-BG" sz="2000" dirty="0"/>
          </a:p>
        </p:txBody>
      </p:sp>
      <p:sp>
        <p:nvSpPr>
          <p:cNvPr id="4" name="Rectangle 3"/>
          <p:cNvSpPr/>
          <p:nvPr/>
        </p:nvSpPr>
        <p:spPr>
          <a:xfrm>
            <a:off x="158179" y="1038672"/>
            <a:ext cx="885165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6875" lvl="1" indent="-396875" defTabSz="912813" eaLnBrk="0" hangingPunct="0">
              <a:spcBef>
                <a:spcPts val="0"/>
              </a:spcBef>
              <a:spcAft>
                <a:spcPts val="600"/>
              </a:spcAft>
              <a:buClr>
                <a:srgbClr val="ACCBF9"/>
              </a:buClr>
              <a:buBlip>
                <a:blip r:embed="rId3"/>
              </a:buBlip>
              <a:defRPr/>
            </a:pPr>
            <a:endParaRPr lang="bg-BG" sz="2000" dirty="0" smtClean="0"/>
          </a:p>
          <a:p>
            <a:pPr marL="396875" lvl="1" indent="-396875" defTabSz="912813" eaLnBrk="0" hangingPunct="0">
              <a:spcBef>
                <a:spcPts val="0"/>
              </a:spcBef>
              <a:spcAft>
                <a:spcPts val="600"/>
              </a:spcAft>
              <a:buClr>
                <a:srgbClr val="ACCBF9"/>
              </a:buClr>
              <a:buBlip>
                <a:blip r:embed="rId3"/>
              </a:buBlip>
              <a:defRPr/>
            </a:pPr>
            <a:r>
              <a:rPr lang="bg-BG" sz="2000" dirty="0" smtClean="0"/>
              <a:t>финансово </a:t>
            </a:r>
            <a:r>
              <a:rPr lang="bg-BG" sz="2000" dirty="0"/>
              <a:t>управление и </a:t>
            </a:r>
            <a:r>
              <a:rPr lang="bg-BG" sz="2000" dirty="0" smtClean="0"/>
              <a:t>контрол - регулира изплащането </a:t>
            </a:r>
            <a:r>
              <a:rPr lang="bg-BG" sz="2000" dirty="0"/>
              <a:t>на безвъзмездна помощ, верифициране и сертифициране на разходи, счетоводно отчитане, възстановяване и отписване на неправомерно извършени разходи, </a:t>
            </a:r>
            <a:r>
              <a:rPr lang="bg-BG" sz="2000" dirty="0" smtClean="0"/>
              <a:t>финансови корекции, </a:t>
            </a:r>
            <a:r>
              <a:rPr lang="bg-BG" sz="2000" dirty="0"/>
              <a:t>администриране на </a:t>
            </a:r>
            <a:r>
              <a:rPr lang="bg-BG" sz="2000" dirty="0" smtClean="0"/>
              <a:t>нередности;</a:t>
            </a:r>
          </a:p>
          <a:p>
            <a:pPr marL="396875" lvl="1" indent="-396875" defTabSz="912813" eaLnBrk="0" hangingPunct="0">
              <a:spcBef>
                <a:spcPts val="0"/>
              </a:spcBef>
              <a:spcAft>
                <a:spcPts val="600"/>
              </a:spcAft>
              <a:buClr>
                <a:srgbClr val="ACCBF9"/>
              </a:buClr>
              <a:buBlip>
                <a:blip r:embed="rId3"/>
              </a:buBlip>
              <a:defRPr/>
            </a:pPr>
            <a:r>
              <a:rPr lang="bg-BG" sz="2000" dirty="0" smtClean="0"/>
              <a:t>ред за прилагане на подхода Водено от общността местно развитие – включително осигуряване на координация при многофондово финансиране</a:t>
            </a:r>
          </a:p>
          <a:p>
            <a:pPr marL="0" lvl="1" defTabSz="912813" eaLnBrk="0" hangingPunct="0">
              <a:spcBef>
                <a:spcPts val="0"/>
              </a:spcBef>
              <a:spcAft>
                <a:spcPts val="600"/>
              </a:spcAft>
              <a:buClr>
                <a:srgbClr val="ACCBF9"/>
              </a:buClr>
              <a:defRPr/>
            </a:pPr>
            <a:endParaRPr lang="bg-BG" sz="2000" dirty="0" smtClean="0"/>
          </a:p>
          <a:p>
            <a:pPr marL="0" lvl="1" defTabSz="912813" eaLnBrk="0" hangingPunct="0">
              <a:spcBef>
                <a:spcPts val="0"/>
              </a:spcBef>
              <a:spcAft>
                <a:spcPts val="600"/>
              </a:spcAft>
              <a:buClr>
                <a:srgbClr val="ACCBF9"/>
              </a:buClr>
              <a:defRPr/>
            </a:pPr>
            <a:r>
              <a:rPr lang="bg-BG" sz="2000" dirty="0" smtClean="0"/>
              <a:t>Обмисля </a:t>
            </a:r>
            <a:r>
              <a:rPr lang="bg-BG" sz="2000" smtClean="0"/>
              <a:t>се подхода </a:t>
            </a:r>
            <a:r>
              <a:rPr lang="bg-BG" sz="2000" dirty="0" smtClean="0"/>
              <a:t>за регламентиране на отделни аспекти от механизма за прилагане на интегрирани териториални инвестиции, които към момента не намират отражение в нормативната уредба</a:t>
            </a:r>
          </a:p>
        </p:txBody>
      </p:sp>
    </p:spTree>
    <p:extLst>
      <p:ext uri="{BB962C8B-B14F-4D97-AF65-F5344CB8AC3E}">
        <p14:creationId xmlns:p14="http://schemas.microsoft.com/office/powerpoint/2010/main" val="36240448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FD319"/>
              </a:buClr>
              <a:buSzPct val="150000"/>
              <a:buFont typeface="Wingdings" pitchFamily="2" charset="2"/>
              <a:buChar char="«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005C"/>
              </a:buClr>
              <a:buFont typeface="Wingdings" pitchFamily="2" charset="2"/>
              <a:buChar char="«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bg-BG" altLang="bg-BG" sz="1400"/>
          </a:p>
        </p:txBody>
      </p:sp>
      <p:sp>
        <p:nvSpPr>
          <p:cNvPr id="12291" name="Rectangle 4"/>
          <p:cNvSpPr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FD319"/>
              </a:buClr>
              <a:buSzPct val="150000"/>
              <a:buFont typeface="Wingdings" pitchFamily="2" charset="2"/>
              <a:buChar char="«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005C"/>
              </a:buClr>
              <a:buFont typeface="Wingdings" pitchFamily="2" charset="2"/>
              <a:buChar char="«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bg-BG" altLang="bg-BG" sz="1400"/>
          </a:p>
        </p:txBody>
      </p:sp>
      <p:sp>
        <p:nvSpPr>
          <p:cNvPr id="12292" name="Rectangle 5"/>
          <p:cNvSpPr>
            <a:spLocks noChangeArrowheads="1"/>
          </p:cNvSpPr>
          <p:nvPr/>
        </p:nvSpPr>
        <p:spPr bwMode="auto">
          <a:xfrm>
            <a:off x="0" y="260350"/>
            <a:ext cx="9144000" cy="792163"/>
          </a:xfrm>
          <a:prstGeom prst="rect">
            <a:avLst/>
          </a:prstGeom>
          <a:solidFill>
            <a:srgbClr val="00005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FFD319"/>
              </a:buClr>
              <a:buSzPct val="150000"/>
              <a:buFont typeface="Wingdings" pitchFamily="2" charset="2"/>
              <a:buChar char="«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005C"/>
              </a:buClr>
              <a:buFont typeface="Wingdings" pitchFamily="2" charset="2"/>
              <a:buChar char="«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bg-BG" altLang="bg-BG" sz="1800"/>
          </a:p>
        </p:txBody>
      </p:sp>
      <p:sp>
        <p:nvSpPr>
          <p:cNvPr id="12293" name="Rectangle 6"/>
          <p:cNvSpPr>
            <a:spLocks noChangeArrowheads="1"/>
          </p:cNvSpPr>
          <p:nvPr/>
        </p:nvSpPr>
        <p:spPr bwMode="auto">
          <a:xfrm>
            <a:off x="0" y="6569075"/>
            <a:ext cx="9144000" cy="288925"/>
          </a:xfrm>
          <a:prstGeom prst="rect">
            <a:avLst/>
          </a:prstGeom>
          <a:solidFill>
            <a:srgbClr val="00005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FFD319"/>
              </a:buClr>
              <a:buSzPct val="150000"/>
              <a:buFont typeface="Wingdings" pitchFamily="2" charset="2"/>
              <a:buChar char="«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005C"/>
              </a:buClr>
              <a:buFont typeface="Wingdings" pitchFamily="2" charset="2"/>
              <a:buChar char="«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bg-BG" altLang="bg-BG" sz="1800"/>
          </a:p>
        </p:txBody>
      </p:sp>
      <p:sp>
        <p:nvSpPr>
          <p:cNvPr id="12294" name="Rectangle 8"/>
          <p:cNvSpPr>
            <a:spLocks noChangeArrowheads="1"/>
          </p:cNvSpPr>
          <p:nvPr/>
        </p:nvSpPr>
        <p:spPr bwMode="auto">
          <a:xfrm>
            <a:off x="0" y="1052513"/>
            <a:ext cx="9144000" cy="73025"/>
          </a:xfrm>
          <a:prstGeom prst="rect">
            <a:avLst/>
          </a:prstGeom>
          <a:solidFill>
            <a:srgbClr val="FFD31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FFD319"/>
              </a:buClr>
              <a:buSzPct val="150000"/>
              <a:buFont typeface="Wingdings" pitchFamily="2" charset="2"/>
              <a:buChar char="«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005C"/>
              </a:buClr>
              <a:buFont typeface="Wingdings" pitchFamily="2" charset="2"/>
              <a:buChar char="«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bg-BG" altLang="bg-BG" sz="1800"/>
          </a:p>
        </p:txBody>
      </p:sp>
      <p:sp>
        <p:nvSpPr>
          <p:cNvPr id="12295" name="Rectangle 9"/>
          <p:cNvSpPr>
            <a:spLocks noChangeArrowheads="1"/>
          </p:cNvSpPr>
          <p:nvPr/>
        </p:nvSpPr>
        <p:spPr bwMode="auto">
          <a:xfrm>
            <a:off x="0" y="6524625"/>
            <a:ext cx="9144000" cy="73025"/>
          </a:xfrm>
          <a:prstGeom prst="rect">
            <a:avLst/>
          </a:prstGeom>
          <a:solidFill>
            <a:srgbClr val="FFD31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FFD319"/>
              </a:buClr>
              <a:buSzPct val="150000"/>
              <a:buFont typeface="Wingdings" pitchFamily="2" charset="2"/>
              <a:buChar char="«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005C"/>
              </a:buClr>
              <a:buFont typeface="Wingdings" pitchFamily="2" charset="2"/>
              <a:buChar char="«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bg-BG" altLang="bg-BG" sz="1800"/>
          </a:p>
        </p:txBody>
      </p:sp>
      <p:pic>
        <p:nvPicPr>
          <p:cNvPr id="12296" name="Picture 10" descr="Logo NSR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25538"/>
            <a:ext cx="4932363" cy="539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5148263" y="1557338"/>
            <a:ext cx="3816350" cy="302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defRPr/>
            </a:pPr>
            <a:endParaRPr lang="bg-BG" altLang="bg-BG" sz="3000" b="1">
              <a:solidFill>
                <a:srgbClr val="00008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bg-BG" altLang="bg-BG" sz="3000" b="1">
                <a:solidFill>
                  <a:srgbClr val="0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Благодаря за вниманието!</a:t>
            </a:r>
            <a:endParaRPr lang="en-US" altLang="bg-BG" sz="3000" b="1">
              <a:solidFill>
                <a:srgbClr val="00008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ctr">
              <a:defRPr/>
            </a:pPr>
            <a:endParaRPr lang="en-US" altLang="bg-BG" sz="3000" b="1">
              <a:solidFill>
                <a:srgbClr val="00008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ctr">
              <a:defRPr/>
            </a:pPr>
            <a:endParaRPr lang="en-US" altLang="bg-BG" sz="3000" b="1">
              <a:solidFill>
                <a:srgbClr val="00008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ctr">
              <a:defRPr/>
            </a:pPr>
            <a:r>
              <a:rPr lang="en-US" altLang="bg-BG" sz="2400" b="1">
                <a:solidFill>
                  <a:srgbClr val="0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hlinkClick r:id="rId4"/>
              </a:rPr>
              <a:t>www.eufunds.bg</a:t>
            </a:r>
            <a:endParaRPr lang="en-US" altLang="bg-BG" sz="2400" b="1">
              <a:solidFill>
                <a:srgbClr val="00008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ctr">
              <a:defRPr/>
            </a:pPr>
            <a:endParaRPr lang="en-US" altLang="bg-BG" sz="2400" b="1">
              <a:solidFill>
                <a:srgbClr val="00008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ctr">
              <a:defRPr/>
            </a:pPr>
            <a:r>
              <a:rPr lang="en-US" altLang="bg-BG" sz="2400" b="1">
                <a:solidFill>
                  <a:srgbClr val="0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hlinkClick r:id="rId5"/>
              </a:rPr>
              <a:t>eufunds@government.bg</a:t>
            </a:r>
            <a:endParaRPr lang="en-US" altLang="bg-BG" sz="2400" b="1">
              <a:solidFill>
                <a:srgbClr val="00008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ctr">
              <a:defRPr/>
            </a:pPr>
            <a:endParaRPr lang="bg-BG" altLang="bg-BG" b="1">
              <a:solidFill>
                <a:srgbClr val="00008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FD319"/>
              </a:buClr>
              <a:buSzPct val="150000"/>
              <a:buFont typeface="Wingdings" pitchFamily="2" charset="2"/>
              <a:buChar char="«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005C"/>
              </a:buClr>
              <a:buFont typeface="Wingdings" pitchFamily="2" charset="2"/>
              <a:buChar char="«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4A43C02-2D79-4033-8E10-EF042E5CC2F4}" type="slidenum">
              <a:rPr lang="bg-BG" altLang="bg-BG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bg-BG" altLang="bg-BG" sz="1400" smtClean="0">
              <a:solidFill>
                <a:srgbClr val="000000"/>
              </a:solidFill>
            </a:endParaRPr>
          </a:p>
        </p:txBody>
      </p:sp>
      <p:sp>
        <p:nvSpPr>
          <p:cNvPr id="13414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07950" y="58738"/>
            <a:ext cx="7416800" cy="777875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bg-BG" sz="2100" dirty="0" smtClean="0">
                <a:latin typeface="Calibri" pitchFamily="34" charset="0"/>
              </a:rPr>
              <a:t>Финансово изпълнение на ОП </a:t>
            </a:r>
            <a:r>
              <a:rPr lang="bg-BG" altLang="bg-BG" dirty="0" smtClean="0">
                <a:latin typeface="Calibri" pitchFamily="34" charset="0"/>
              </a:rPr>
              <a:t>към</a:t>
            </a:r>
            <a:r>
              <a:rPr lang="en-US" altLang="bg-BG" sz="2100" dirty="0" smtClean="0">
                <a:latin typeface="Calibri" pitchFamily="34" charset="0"/>
              </a:rPr>
              <a:t> 31.10.2013</a:t>
            </a:r>
            <a:r>
              <a:rPr lang="bg-BG" altLang="bg-BG" sz="2100" dirty="0" smtClean="0">
                <a:latin typeface="Calibri" pitchFamily="34" charset="0"/>
              </a:rPr>
              <a:t> г. </a:t>
            </a:r>
            <a:r>
              <a:rPr lang="en-US" altLang="bg-BG" sz="2100" dirty="0" smtClean="0">
                <a:latin typeface="Calibri" pitchFamily="34" charset="0"/>
              </a:rPr>
              <a:t>(</a:t>
            </a:r>
            <a:r>
              <a:rPr lang="bg-BG" altLang="bg-BG" sz="2100" dirty="0" smtClean="0">
                <a:latin typeface="Calibri" pitchFamily="34" charset="0"/>
              </a:rPr>
              <a:t>млн. евро</a:t>
            </a:r>
            <a:r>
              <a:rPr lang="en-US" altLang="bg-BG" sz="2100" dirty="0" smtClean="0">
                <a:latin typeface="Calibri" pitchFamily="34" charset="0"/>
              </a:rPr>
              <a:t>)</a:t>
            </a:r>
            <a:endParaRPr lang="bg-BG" altLang="bg-BG" sz="2100" dirty="0" smtClean="0">
              <a:latin typeface="Calibri" pitchFamily="34" charset="0"/>
            </a:endParaRPr>
          </a:p>
        </p:txBody>
      </p:sp>
      <p:grpSp>
        <p:nvGrpSpPr>
          <p:cNvPr id="4100" name="Group 474"/>
          <p:cNvGrpSpPr>
            <a:grpSpLocks noChangeAspect="1"/>
          </p:cNvGrpSpPr>
          <p:nvPr/>
        </p:nvGrpSpPr>
        <p:grpSpPr bwMode="auto">
          <a:xfrm>
            <a:off x="223838" y="1111727"/>
            <a:ext cx="8685212" cy="5091113"/>
            <a:chOff x="141" y="723"/>
            <a:chExt cx="5471" cy="2876"/>
          </a:xfrm>
        </p:grpSpPr>
        <p:sp>
          <p:nvSpPr>
            <p:cNvPr id="4101" name="AutoShape 473"/>
            <p:cNvSpPr>
              <a:spLocks noChangeAspect="1" noChangeArrowheads="1" noTextEdit="1"/>
            </p:cNvSpPr>
            <p:nvPr/>
          </p:nvSpPr>
          <p:spPr bwMode="auto">
            <a:xfrm>
              <a:off x="148" y="730"/>
              <a:ext cx="5464" cy="2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 smtClean="0">
                <a:solidFill>
                  <a:srgbClr val="000000"/>
                </a:solidFill>
              </a:endParaRPr>
            </a:p>
          </p:txBody>
        </p:sp>
        <p:sp>
          <p:nvSpPr>
            <p:cNvPr id="4102" name="Rectangle 475"/>
            <p:cNvSpPr>
              <a:spLocks noChangeArrowheads="1"/>
            </p:cNvSpPr>
            <p:nvPr/>
          </p:nvSpPr>
          <p:spPr bwMode="auto">
            <a:xfrm>
              <a:off x="155" y="737"/>
              <a:ext cx="5450" cy="2855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lumMod val="75000"/>
                  </a:schemeClr>
                </a:gs>
                <a:gs pos="100000">
                  <a:srgbClr val="00005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03" name="Rectangle 476"/>
            <p:cNvSpPr>
              <a:spLocks noChangeArrowheads="1"/>
            </p:cNvSpPr>
            <p:nvPr/>
          </p:nvSpPr>
          <p:spPr bwMode="auto">
            <a:xfrm>
              <a:off x="621" y="908"/>
              <a:ext cx="1269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Оперативна Програма / Фонд 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04" name="Rectangle 477"/>
            <p:cNvSpPr>
              <a:spLocks noChangeArrowheads="1"/>
            </p:cNvSpPr>
            <p:nvPr/>
          </p:nvSpPr>
          <p:spPr bwMode="auto">
            <a:xfrm>
              <a:off x="2414" y="908"/>
              <a:ext cx="337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Бюджет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05" name="Rectangle 478"/>
            <p:cNvSpPr>
              <a:spLocks noChangeArrowheads="1"/>
            </p:cNvSpPr>
            <p:nvPr/>
          </p:nvSpPr>
          <p:spPr bwMode="auto">
            <a:xfrm>
              <a:off x="2926" y="908"/>
              <a:ext cx="346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Платено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06" name="Rectangle 479"/>
            <p:cNvSpPr>
              <a:spLocks noChangeArrowheads="1"/>
            </p:cNvSpPr>
            <p:nvPr/>
          </p:nvSpPr>
          <p:spPr bwMode="auto">
            <a:xfrm>
              <a:off x="3438" y="848"/>
              <a:ext cx="523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% Платено/  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07" name="Rectangle 480"/>
            <p:cNvSpPr>
              <a:spLocks noChangeArrowheads="1"/>
            </p:cNvSpPr>
            <p:nvPr/>
          </p:nvSpPr>
          <p:spPr bwMode="auto">
            <a:xfrm>
              <a:off x="3510" y="967"/>
              <a:ext cx="337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Бюджет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08" name="Rectangle 481"/>
            <p:cNvSpPr>
              <a:spLocks noChangeArrowheads="1"/>
            </p:cNvSpPr>
            <p:nvPr/>
          </p:nvSpPr>
          <p:spPr bwMode="auto">
            <a:xfrm>
              <a:off x="4036" y="848"/>
              <a:ext cx="692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Сертифицирани 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09" name="Rectangle 482"/>
            <p:cNvSpPr>
              <a:spLocks noChangeArrowheads="1"/>
            </p:cNvSpPr>
            <p:nvPr/>
          </p:nvSpPr>
          <p:spPr bwMode="auto">
            <a:xfrm>
              <a:off x="4200" y="967"/>
              <a:ext cx="345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разходи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10" name="Rectangle 483"/>
            <p:cNvSpPr>
              <a:spLocks noChangeArrowheads="1"/>
            </p:cNvSpPr>
            <p:nvPr/>
          </p:nvSpPr>
          <p:spPr bwMode="auto">
            <a:xfrm>
              <a:off x="4798" y="848"/>
              <a:ext cx="784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% Сертифицирани 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11" name="Rectangle 484"/>
            <p:cNvSpPr>
              <a:spLocks noChangeArrowheads="1"/>
            </p:cNvSpPr>
            <p:nvPr/>
          </p:nvSpPr>
          <p:spPr bwMode="auto">
            <a:xfrm>
              <a:off x="4824" y="967"/>
              <a:ext cx="723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разходи/Бюджет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12" name="Rectangle 485"/>
            <p:cNvSpPr>
              <a:spLocks noChangeArrowheads="1"/>
            </p:cNvSpPr>
            <p:nvPr/>
          </p:nvSpPr>
          <p:spPr bwMode="auto">
            <a:xfrm>
              <a:off x="168" y="1256"/>
              <a:ext cx="1282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1. ОП "Транспорт" / ЕФРР и КФ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13" name="Rectangle 486"/>
            <p:cNvSpPr>
              <a:spLocks noChangeArrowheads="1"/>
            </p:cNvSpPr>
            <p:nvPr/>
          </p:nvSpPr>
          <p:spPr bwMode="auto">
            <a:xfrm>
              <a:off x="2479" y="1256"/>
              <a:ext cx="196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2003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14" name="Rectangle 487"/>
            <p:cNvSpPr>
              <a:spLocks noChangeArrowheads="1"/>
            </p:cNvSpPr>
            <p:nvPr/>
          </p:nvSpPr>
          <p:spPr bwMode="auto">
            <a:xfrm>
              <a:off x="2992" y="1256"/>
              <a:ext cx="218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1 055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15" name="Rectangle 488"/>
            <p:cNvSpPr>
              <a:spLocks noChangeArrowheads="1"/>
            </p:cNvSpPr>
            <p:nvPr/>
          </p:nvSpPr>
          <p:spPr bwMode="auto">
            <a:xfrm>
              <a:off x="3596" y="1256"/>
              <a:ext cx="168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53%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16" name="Rectangle 489"/>
            <p:cNvSpPr>
              <a:spLocks noChangeArrowheads="1"/>
            </p:cNvSpPr>
            <p:nvPr/>
          </p:nvSpPr>
          <p:spPr bwMode="auto">
            <a:xfrm>
              <a:off x="4299" y="1256"/>
              <a:ext cx="147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966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17" name="Rectangle 490"/>
            <p:cNvSpPr>
              <a:spLocks noChangeArrowheads="1"/>
            </p:cNvSpPr>
            <p:nvPr/>
          </p:nvSpPr>
          <p:spPr bwMode="auto">
            <a:xfrm>
              <a:off x="5100" y="1256"/>
              <a:ext cx="168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48%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18" name="Rectangle 491"/>
            <p:cNvSpPr>
              <a:spLocks noChangeArrowheads="1"/>
            </p:cNvSpPr>
            <p:nvPr/>
          </p:nvSpPr>
          <p:spPr bwMode="auto">
            <a:xfrm>
              <a:off x="168" y="1447"/>
              <a:ext cx="1210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i="1" smtClean="0">
                  <a:solidFill>
                    <a:srgbClr val="FFFFFF"/>
                  </a:solidFill>
                  <a:latin typeface="Calibri" pitchFamily="34" charset="0"/>
                </a:rPr>
                <a:t>   1.1. ОП "Транспорт" / ЕФРР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19" name="Rectangle 492"/>
            <p:cNvSpPr>
              <a:spLocks noChangeArrowheads="1"/>
            </p:cNvSpPr>
            <p:nvPr/>
          </p:nvSpPr>
          <p:spPr bwMode="auto">
            <a:xfrm>
              <a:off x="2499" y="1447"/>
              <a:ext cx="147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i="1" smtClean="0">
                  <a:solidFill>
                    <a:srgbClr val="FFFFFF"/>
                  </a:solidFill>
                  <a:latin typeface="Calibri" pitchFamily="34" charset="0"/>
                </a:rPr>
                <a:t>434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20" name="Rectangle 493"/>
            <p:cNvSpPr>
              <a:spLocks noChangeArrowheads="1"/>
            </p:cNvSpPr>
            <p:nvPr/>
          </p:nvSpPr>
          <p:spPr bwMode="auto">
            <a:xfrm>
              <a:off x="3018" y="1447"/>
              <a:ext cx="147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i="1" smtClean="0">
                  <a:solidFill>
                    <a:srgbClr val="FFFFFF"/>
                  </a:solidFill>
                  <a:latin typeface="Calibri" pitchFamily="34" charset="0"/>
                </a:rPr>
                <a:t>243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21" name="Rectangle 494"/>
            <p:cNvSpPr>
              <a:spLocks noChangeArrowheads="1"/>
            </p:cNvSpPr>
            <p:nvPr/>
          </p:nvSpPr>
          <p:spPr bwMode="auto">
            <a:xfrm>
              <a:off x="3596" y="1447"/>
              <a:ext cx="168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56%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22" name="Rectangle 495"/>
            <p:cNvSpPr>
              <a:spLocks noChangeArrowheads="1"/>
            </p:cNvSpPr>
            <p:nvPr/>
          </p:nvSpPr>
          <p:spPr bwMode="auto">
            <a:xfrm>
              <a:off x="4299" y="1447"/>
              <a:ext cx="147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smtClean="0">
                  <a:solidFill>
                    <a:srgbClr val="FFFFFF"/>
                  </a:solidFill>
                  <a:latin typeface="Calibri" pitchFamily="34" charset="0"/>
                </a:rPr>
                <a:t>230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23" name="Rectangle 496"/>
            <p:cNvSpPr>
              <a:spLocks noChangeArrowheads="1"/>
            </p:cNvSpPr>
            <p:nvPr/>
          </p:nvSpPr>
          <p:spPr bwMode="auto">
            <a:xfrm>
              <a:off x="5100" y="1447"/>
              <a:ext cx="168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53%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24" name="Rectangle 497"/>
            <p:cNvSpPr>
              <a:spLocks noChangeArrowheads="1"/>
            </p:cNvSpPr>
            <p:nvPr/>
          </p:nvSpPr>
          <p:spPr bwMode="auto">
            <a:xfrm>
              <a:off x="168" y="1645"/>
              <a:ext cx="1115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i="1" smtClean="0">
                  <a:solidFill>
                    <a:srgbClr val="FFFFFF"/>
                  </a:solidFill>
                  <a:latin typeface="Calibri" pitchFamily="34" charset="0"/>
                </a:rPr>
                <a:t>   1.2. ОП "Транспорт" / КФ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25" name="Rectangle 498"/>
            <p:cNvSpPr>
              <a:spLocks noChangeArrowheads="1"/>
            </p:cNvSpPr>
            <p:nvPr/>
          </p:nvSpPr>
          <p:spPr bwMode="auto">
            <a:xfrm>
              <a:off x="2473" y="1645"/>
              <a:ext cx="196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i="1" dirty="0" smtClean="0">
                  <a:solidFill>
                    <a:srgbClr val="FFFFFF"/>
                  </a:solidFill>
                  <a:latin typeface="Calibri" pitchFamily="34" charset="0"/>
                </a:rPr>
                <a:t>1569</a:t>
              </a:r>
              <a:endParaRPr lang="en-US" altLang="bg-BG" sz="18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126" name="Rectangle 499"/>
            <p:cNvSpPr>
              <a:spLocks noChangeArrowheads="1"/>
            </p:cNvSpPr>
            <p:nvPr/>
          </p:nvSpPr>
          <p:spPr bwMode="auto">
            <a:xfrm>
              <a:off x="3018" y="1645"/>
              <a:ext cx="147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i="1" smtClean="0">
                  <a:solidFill>
                    <a:srgbClr val="FFFFFF"/>
                  </a:solidFill>
                  <a:latin typeface="Calibri" pitchFamily="34" charset="0"/>
                </a:rPr>
                <a:t>813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27" name="Rectangle 500"/>
            <p:cNvSpPr>
              <a:spLocks noChangeArrowheads="1"/>
            </p:cNvSpPr>
            <p:nvPr/>
          </p:nvSpPr>
          <p:spPr bwMode="auto">
            <a:xfrm>
              <a:off x="3596" y="1645"/>
              <a:ext cx="168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52%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28" name="Rectangle 501"/>
            <p:cNvSpPr>
              <a:spLocks noChangeArrowheads="1"/>
            </p:cNvSpPr>
            <p:nvPr/>
          </p:nvSpPr>
          <p:spPr bwMode="auto">
            <a:xfrm>
              <a:off x="4285" y="1645"/>
              <a:ext cx="147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i="1" smtClean="0">
                  <a:solidFill>
                    <a:srgbClr val="FFFFFF"/>
                  </a:solidFill>
                  <a:latin typeface="Calibri" pitchFamily="34" charset="0"/>
                </a:rPr>
                <a:t>735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29" name="Rectangle 502"/>
            <p:cNvSpPr>
              <a:spLocks noChangeArrowheads="1"/>
            </p:cNvSpPr>
            <p:nvPr/>
          </p:nvSpPr>
          <p:spPr bwMode="auto">
            <a:xfrm>
              <a:off x="5100" y="1645"/>
              <a:ext cx="168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47%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30" name="Rectangle 503"/>
            <p:cNvSpPr>
              <a:spLocks noChangeArrowheads="1"/>
            </p:cNvSpPr>
            <p:nvPr/>
          </p:nvSpPr>
          <p:spPr bwMode="auto">
            <a:xfrm>
              <a:off x="168" y="1835"/>
              <a:ext cx="1429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2. ОП "Околна среда" / ЕФРР и КФ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31" name="Rectangle 504"/>
            <p:cNvSpPr>
              <a:spLocks noChangeArrowheads="1"/>
            </p:cNvSpPr>
            <p:nvPr/>
          </p:nvSpPr>
          <p:spPr bwMode="auto">
            <a:xfrm>
              <a:off x="2479" y="1835"/>
              <a:ext cx="196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1801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32" name="Rectangle 505"/>
            <p:cNvSpPr>
              <a:spLocks noChangeArrowheads="1"/>
            </p:cNvSpPr>
            <p:nvPr/>
          </p:nvSpPr>
          <p:spPr bwMode="auto">
            <a:xfrm>
              <a:off x="3024" y="1835"/>
              <a:ext cx="147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651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33" name="Rectangle 506"/>
            <p:cNvSpPr>
              <a:spLocks noChangeArrowheads="1"/>
            </p:cNvSpPr>
            <p:nvPr/>
          </p:nvSpPr>
          <p:spPr bwMode="auto">
            <a:xfrm>
              <a:off x="3596" y="1835"/>
              <a:ext cx="168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36%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34" name="Rectangle 507"/>
            <p:cNvSpPr>
              <a:spLocks noChangeArrowheads="1"/>
            </p:cNvSpPr>
            <p:nvPr/>
          </p:nvSpPr>
          <p:spPr bwMode="auto">
            <a:xfrm>
              <a:off x="4299" y="1835"/>
              <a:ext cx="147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317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35" name="Rectangle 508"/>
            <p:cNvSpPr>
              <a:spLocks noChangeArrowheads="1"/>
            </p:cNvSpPr>
            <p:nvPr/>
          </p:nvSpPr>
          <p:spPr bwMode="auto">
            <a:xfrm>
              <a:off x="5100" y="1835"/>
              <a:ext cx="168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18%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36" name="Rectangle 509"/>
            <p:cNvSpPr>
              <a:spLocks noChangeArrowheads="1"/>
            </p:cNvSpPr>
            <p:nvPr/>
          </p:nvSpPr>
          <p:spPr bwMode="auto">
            <a:xfrm>
              <a:off x="168" y="2026"/>
              <a:ext cx="1312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i="1" smtClean="0">
                  <a:solidFill>
                    <a:srgbClr val="FFFFFF"/>
                  </a:solidFill>
                  <a:latin typeface="Calibri" pitchFamily="34" charset="0"/>
                </a:rPr>
                <a:t>   2.1. ОП "Околна среда" / ЕФРР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37" name="Rectangle 510"/>
            <p:cNvSpPr>
              <a:spLocks noChangeArrowheads="1"/>
            </p:cNvSpPr>
            <p:nvPr/>
          </p:nvSpPr>
          <p:spPr bwMode="auto">
            <a:xfrm>
              <a:off x="2499" y="2026"/>
              <a:ext cx="147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i="1" smtClean="0">
                  <a:solidFill>
                    <a:srgbClr val="FFFFFF"/>
                  </a:solidFill>
                  <a:latin typeface="Calibri" pitchFamily="34" charset="0"/>
                </a:rPr>
                <a:t>517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38" name="Rectangle 511"/>
            <p:cNvSpPr>
              <a:spLocks noChangeArrowheads="1"/>
            </p:cNvSpPr>
            <p:nvPr/>
          </p:nvSpPr>
          <p:spPr bwMode="auto">
            <a:xfrm>
              <a:off x="3018" y="2026"/>
              <a:ext cx="147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i="1" smtClean="0">
                  <a:solidFill>
                    <a:srgbClr val="FFFFFF"/>
                  </a:solidFill>
                  <a:latin typeface="Calibri" pitchFamily="34" charset="0"/>
                </a:rPr>
                <a:t>140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39" name="Rectangle 512"/>
            <p:cNvSpPr>
              <a:spLocks noChangeArrowheads="1"/>
            </p:cNvSpPr>
            <p:nvPr/>
          </p:nvSpPr>
          <p:spPr bwMode="auto">
            <a:xfrm>
              <a:off x="3596" y="2026"/>
              <a:ext cx="168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27%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40" name="Rectangle 513"/>
            <p:cNvSpPr>
              <a:spLocks noChangeArrowheads="1"/>
            </p:cNvSpPr>
            <p:nvPr/>
          </p:nvSpPr>
          <p:spPr bwMode="auto">
            <a:xfrm>
              <a:off x="4312" y="2026"/>
              <a:ext cx="98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i="1" smtClean="0">
                  <a:solidFill>
                    <a:srgbClr val="FFFFFF"/>
                  </a:solidFill>
                  <a:latin typeface="Calibri" pitchFamily="34" charset="0"/>
                </a:rPr>
                <a:t>81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41" name="Rectangle 514"/>
            <p:cNvSpPr>
              <a:spLocks noChangeArrowheads="1"/>
            </p:cNvSpPr>
            <p:nvPr/>
          </p:nvSpPr>
          <p:spPr bwMode="auto">
            <a:xfrm>
              <a:off x="5100" y="2026"/>
              <a:ext cx="168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16%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42" name="Rectangle 515"/>
            <p:cNvSpPr>
              <a:spLocks noChangeArrowheads="1"/>
            </p:cNvSpPr>
            <p:nvPr/>
          </p:nvSpPr>
          <p:spPr bwMode="auto">
            <a:xfrm>
              <a:off x="168" y="2224"/>
              <a:ext cx="1217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i="1" smtClean="0">
                  <a:solidFill>
                    <a:srgbClr val="FFFFFF"/>
                  </a:solidFill>
                  <a:latin typeface="Calibri" pitchFamily="34" charset="0"/>
                </a:rPr>
                <a:t>   2.2. ОП "Околна среда" / КФ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43" name="Rectangle 516"/>
            <p:cNvSpPr>
              <a:spLocks noChangeArrowheads="1"/>
            </p:cNvSpPr>
            <p:nvPr/>
          </p:nvSpPr>
          <p:spPr bwMode="auto">
            <a:xfrm>
              <a:off x="2473" y="2224"/>
              <a:ext cx="196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i="1" smtClean="0">
                  <a:solidFill>
                    <a:srgbClr val="FFFFFF"/>
                  </a:solidFill>
                  <a:latin typeface="Calibri" pitchFamily="34" charset="0"/>
                </a:rPr>
                <a:t>1284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44" name="Rectangle 517"/>
            <p:cNvSpPr>
              <a:spLocks noChangeArrowheads="1"/>
            </p:cNvSpPr>
            <p:nvPr/>
          </p:nvSpPr>
          <p:spPr bwMode="auto">
            <a:xfrm>
              <a:off x="3018" y="2224"/>
              <a:ext cx="147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i="1" smtClean="0">
                  <a:solidFill>
                    <a:srgbClr val="FFFFFF"/>
                  </a:solidFill>
                  <a:latin typeface="Calibri" pitchFamily="34" charset="0"/>
                </a:rPr>
                <a:t>511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45" name="Rectangle 518"/>
            <p:cNvSpPr>
              <a:spLocks noChangeArrowheads="1"/>
            </p:cNvSpPr>
            <p:nvPr/>
          </p:nvSpPr>
          <p:spPr bwMode="auto">
            <a:xfrm>
              <a:off x="3596" y="2224"/>
              <a:ext cx="168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40%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46" name="Rectangle 519"/>
            <p:cNvSpPr>
              <a:spLocks noChangeArrowheads="1"/>
            </p:cNvSpPr>
            <p:nvPr/>
          </p:nvSpPr>
          <p:spPr bwMode="auto">
            <a:xfrm>
              <a:off x="4285" y="2224"/>
              <a:ext cx="147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i="1" smtClean="0">
                  <a:solidFill>
                    <a:srgbClr val="FFFFFF"/>
                  </a:solidFill>
                  <a:latin typeface="Calibri" pitchFamily="34" charset="0"/>
                </a:rPr>
                <a:t>236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47" name="Rectangle 520"/>
            <p:cNvSpPr>
              <a:spLocks noChangeArrowheads="1"/>
            </p:cNvSpPr>
            <p:nvPr/>
          </p:nvSpPr>
          <p:spPr bwMode="auto">
            <a:xfrm>
              <a:off x="5100" y="2224"/>
              <a:ext cx="168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18%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48" name="Rectangle 521"/>
            <p:cNvSpPr>
              <a:spLocks noChangeArrowheads="1"/>
            </p:cNvSpPr>
            <p:nvPr/>
          </p:nvSpPr>
          <p:spPr bwMode="auto">
            <a:xfrm>
              <a:off x="168" y="2414"/>
              <a:ext cx="1522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3. ОП "Регионално развитие" / ЕФРР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49" name="Rectangle 522"/>
            <p:cNvSpPr>
              <a:spLocks noChangeArrowheads="1"/>
            </p:cNvSpPr>
            <p:nvPr/>
          </p:nvSpPr>
          <p:spPr bwMode="auto">
            <a:xfrm>
              <a:off x="2479" y="2414"/>
              <a:ext cx="196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1601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50" name="Rectangle 523"/>
            <p:cNvSpPr>
              <a:spLocks noChangeArrowheads="1"/>
            </p:cNvSpPr>
            <p:nvPr/>
          </p:nvSpPr>
          <p:spPr bwMode="auto">
            <a:xfrm>
              <a:off x="3024" y="2414"/>
              <a:ext cx="147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843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51" name="Rectangle 524"/>
            <p:cNvSpPr>
              <a:spLocks noChangeArrowheads="1"/>
            </p:cNvSpPr>
            <p:nvPr/>
          </p:nvSpPr>
          <p:spPr bwMode="auto">
            <a:xfrm>
              <a:off x="3596" y="2414"/>
              <a:ext cx="168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53%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52" name="Rectangle 525"/>
            <p:cNvSpPr>
              <a:spLocks noChangeArrowheads="1"/>
            </p:cNvSpPr>
            <p:nvPr/>
          </p:nvSpPr>
          <p:spPr bwMode="auto">
            <a:xfrm>
              <a:off x="4299" y="2414"/>
              <a:ext cx="147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667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53" name="Rectangle 526"/>
            <p:cNvSpPr>
              <a:spLocks noChangeArrowheads="1"/>
            </p:cNvSpPr>
            <p:nvPr/>
          </p:nvSpPr>
          <p:spPr bwMode="auto">
            <a:xfrm>
              <a:off x="5100" y="2414"/>
              <a:ext cx="168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42%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54" name="Rectangle 527"/>
            <p:cNvSpPr>
              <a:spLocks noChangeArrowheads="1"/>
            </p:cNvSpPr>
            <p:nvPr/>
          </p:nvSpPr>
          <p:spPr bwMode="auto">
            <a:xfrm>
              <a:off x="168" y="2605"/>
              <a:ext cx="1904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4. ОП "Развитие на човешките ресурси" / ЕСФ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55" name="Rectangle 528"/>
            <p:cNvSpPr>
              <a:spLocks noChangeArrowheads="1"/>
            </p:cNvSpPr>
            <p:nvPr/>
          </p:nvSpPr>
          <p:spPr bwMode="auto">
            <a:xfrm>
              <a:off x="2479" y="2605"/>
              <a:ext cx="196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1214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56" name="Rectangle 529"/>
            <p:cNvSpPr>
              <a:spLocks noChangeArrowheads="1"/>
            </p:cNvSpPr>
            <p:nvPr/>
          </p:nvSpPr>
          <p:spPr bwMode="auto">
            <a:xfrm>
              <a:off x="3024" y="2605"/>
              <a:ext cx="147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676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57" name="Rectangle 530"/>
            <p:cNvSpPr>
              <a:spLocks noChangeArrowheads="1"/>
            </p:cNvSpPr>
            <p:nvPr/>
          </p:nvSpPr>
          <p:spPr bwMode="auto">
            <a:xfrm>
              <a:off x="3596" y="2605"/>
              <a:ext cx="168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56%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58" name="Rectangle 531"/>
            <p:cNvSpPr>
              <a:spLocks noChangeArrowheads="1"/>
            </p:cNvSpPr>
            <p:nvPr/>
          </p:nvSpPr>
          <p:spPr bwMode="auto">
            <a:xfrm>
              <a:off x="4299" y="2605"/>
              <a:ext cx="147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559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59" name="Rectangle 532"/>
            <p:cNvSpPr>
              <a:spLocks noChangeArrowheads="1"/>
            </p:cNvSpPr>
            <p:nvPr/>
          </p:nvSpPr>
          <p:spPr bwMode="auto">
            <a:xfrm>
              <a:off x="5100" y="2605"/>
              <a:ext cx="168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46%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60" name="Rectangle 533"/>
            <p:cNvSpPr>
              <a:spLocks noChangeArrowheads="1"/>
            </p:cNvSpPr>
            <p:nvPr/>
          </p:nvSpPr>
          <p:spPr bwMode="auto">
            <a:xfrm>
              <a:off x="168" y="2750"/>
              <a:ext cx="1962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5.ОП "Развитие на конкурентоспособността на 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61" name="Rectangle 534"/>
            <p:cNvSpPr>
              <a:spLocks noChangeArrowheads="1"/>
            </p:cNvSpPr>
            <p:nvPr/>
          </p:nvSpPr>
          <p:spPr bwMode="auto">
            <a:xfrm>
              <a:off x="168" y="2875"/>
              <a:ext cx="1344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dirty="0" err="1" smtClean="0">
                  <a:solidFill>
                    <a:srgbClr val="FFFFFF"/>
                  </a:solidFill>
                  <a:latin typeface="Calibri" pitchFamily="34" charset="0"/>
                </a:rPr>
                <a:t>българската</a:t>
              </a:r>
              <a:r>
                <a:rPr lang="en-US" altLang="bg-BG" sz="1200" b="1" dirty="0" smtClean="0">
                  <a:solidFill>
                    <a:srgbClr val="FFFFFF"/>
                  </a:solidFill>
                  <a:latin typeface="Calibri" pitchFamily="34" charset="0"/>
                </a:rPr>
                <a:t> </a:t>
              </a:r>
              <a:r>
                <a:rPr lang="en-US" altLang="bg-BG" sz="1200" b="1" dirty="0" err="1" smtClean="0">
                  <a:solidFill>
                    <a:srgbClr val="FFFFFF"/>
                  </a:solidFill>
                  <a:latin typeface="Calibri" pitchFamily="34" charset="0"/>
                </a:rPr>
                <a:t>икономика</a:t>
              </a:r>
              <a:r>
                <a:rPr lang="en-US" altLang="bg-BG" sz="1200" b="1" dirty="0" smtClean="0">
                  <a:solidFill>
                    <a:srgbClr val="FFFFFF"/>
                  </a:solidFill>
                  <a:latin typeface="Calibri" pitchFamily="34" charset="0"/>
                </a:rPr>
                <a:t>" / ЕФРР</a:t>
              </a:r>
              <a:endParaRPr lang="en-US" altLang="bg-BG" sz="18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162" name="Rectangle 535"/>
            <p:cNvSpPr>
              <a:spLocks noChangeArrowheads="1"/>
            </p:cNvSpPr>
            <p:nvPr/>
          </p:nvSpPr>
          <p:spPr bwMode="auto">
            <a:xfrm>
              <a:off x="2479" y="2875"/>
              <a:ext cx="196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1162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63" name="Rectangle 536"/>
            <p:cNvSpPr>
              <a:spLocks noChangeArrowheads="1"/>
            </p:cNvSpPr>
            <p:nvPr/>
          </p:nvSpPr>
          <p:spPr bwMode="auto">
            <a:xfrm>
              <a:off x="3024" y="2875"/>
              <a:ext cx="147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645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64" name="Rectangle 537"/>
            <p:cNvSpPr>
              <a:spLocks noChangeArrowheads="1"/>
            </p:cNvSpPr>
            <p:nvPr/>
          </p:nvSpPr>
          <p:spPr bwMode="auto">
            <a:xfrm>
              <a:off x="3596" y="2875"/>
              <a:ext cx="168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56%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65" name="Rectangle 538"/>
            <p:cNvSpPr>
              <a:spLocks noChangeArrowheads="1"/>
            </p:cNvSpPr>
            <p:nvPr/>
          </p:nvSpPr>
          <p:spPr bwMode="auto">
            <a:xfrm>
              <a:off x="4299" y="2875"/>
              <a:ext cx="147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608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66" name="Rectangle 539"/>
            <p:cNvSpPr>
              <a:spLocks noChangeArrowheads="1"/>
            </p:cNvSpPr>
            <p:nvPr/>
          </p:nvSpPr>
          <p:spPr bwMode="auto">
            <a:xfrm>
              <a:off x="5100" y="2875"/>
              <a:ext cx="168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52%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67" name="Rectangle 540"/>
            <p:cNvSpPr>
              <a:spLocks noChangeArrowheads="1"/>
            </p:cNvSpPr>
            <p:nvPr/>
          </p:nvSpPr>
          <p:spPr bwMode="auto">
            <a:xfrm>
              <a:off x="168" y="3066"/>
              <a:ext cx="1776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6. ОП "Административен капацитет" / ЕСФ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68" name="Rectangle 541"/>
            <p:cNvSpPr>
              <a:spLocks noChangeArrowheads="1"/>
            </p:cNvSpPr>
            <p:nvPr/>
          </p:nvSpPr>
          <p:spPr bwMode="auto">
            <a:xfrm>
              <a:off x="2506" y="3066"/>
              <a:ext cx="147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181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69" name="Rectangle 542"/>
            <p:cNvSpPr>
              <a:spLocks noChangeArrowheads="1"/>
            </p:cNvSpPr>
            <p:nvPr/>
          </p:nvSpPr>
          <p:spPr bwMode="auto">
            <a:xfrm>
              <a:off x="3051" y="3066"/>
              <a:ext cx="98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95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70" name="Rectangle 543"/>
            <p:cNvSpPr>
              <a:spLocks noChangeArrowheads="1"/>
            </p:cNvSpPr>
            <p:nvPr/>
          </p:nvSpPr>
          <p:spPr bwMode="auto">
            <a:xfrm>
              <a:off x="3596" y="3066"/>
              <a:ext cx="168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52%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71" name="Rectangle 544"/>
            <p:cNvSpPr>
              <a:spLocks noChangeArrowheads="1"/>
            </p:cNvSpPr>
            <p:nvPr/>
          </p:nvSpPr>
          <p:spPr bwMode="auto">
            <a:xfrm>
              <a:off x="4318" y="3066"/>
              <a:ext cx="98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79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72" name="Rectangle 545"/>
            <p:cNvSpPr>
              <a:spLocks noChangeArrowheads="1"/>
            </p:cNvSpPr>
            <p:nvPr/>
          </p:nvSpPr>
          <p:spPr bwMode="auto">
            <a:xfrm>
              <a:off x="5100" y="3066"/>
              <a:ext cx="168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44%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73" name="Rectangle 546"/>
            <p:cNvSpPr>
              <a:spLocks noChangeArrowheads="1"/>
            </p:cNvSpPr>
            <p:nvPr/>
          </p:nvSpPr>
          <p:spPr bwMode="auto">
            <a:xfrm>
              <a:off x="168" y="3263"/>
              <a:ext cx="1426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7. ОП "Техническа помощ" / ЕФРР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74" name="Rectangle 547"/>
            <p:cNvSpPr>
              <a:spLocks noChangeArrowheads="1"/>
            </p:cNvSpPr>
            <p:nvPr/>
          </p:nvSpPr>
          <p:spPr bwMode="auto">
            <a:xfrm>
              <a:off x="2532" y="3263"/>
              <a:ext cx="98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57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75" name="Rectangle 548"/>
            <p:cNvSpPr>
              <a:spLocks noChangeArrowheads="1"/>
            </p:cNvSpPr>
            <p:nvPr/>
          </p:nvSpPr>
          <p:spPr bwMode="auto">
            <a:xfrm>
              <a:off x="3051" y="3263"/>
              <a:ext cx="98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28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76" name="Rectangle 549"/>
            <p:cNvSpPr>
              <a:spLocks noChangeArrowheads="1"/>
            </p:cNvSpPr>
            <p:nvPr/>
          </p:nvSpPr>
          <p:spPr bwMode="auto">
            <a:xfrm>
              <a:off x="3596" y="3263"/>
              <a:ext cx="168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49%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77" name="Rectangle 550"/>
            <p:cNvSpPr>
              <a:spLocks noChangeArrowheads="1"/>
            </p:cNvSpPr>
            <p:nvPr/>
          </p:nvSpPr>
          <p:spPr bwMode="auto">
            <a:xfrm>
              <a:off x="4318" y="3263"/>
              <a:ext cx="98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21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78" name="Rectangle 551"/>
            <p:cNvSpPr>
              <a:spLocks noChangeArrowheads="1"/>
            </p:cNvSpPr>
            <p:nvPr/>
          </p:nvSpPr>
          <p:spPr bwMode="auto">
            <a:xfrm>
              <a:off x="5100" y="3263"/>
              <a:ext cx="168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36%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79" name="Rectangle 552"/>
            <p:cNvSpPr>
              <a:spLocks noChangeArrowheads="1"/>
            </p:cNvSpPr>
            <p:nvPr/>
          </p:nvSpPr>
          <p:spPr bwMode="auto">
            <a:xfrm>
              <a:off x="168" y="3454"/>
              <a:ext cx="488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Общо СКФ: 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80" name="Rectangle 553"/>
            <p:cNvSpPr>
              <a:spLocks noChangeArrowheads="1"/>
            </p:cNvSpPr>
            <p:nvPr/>
          </p:nvSpPr>
          <p:spPr bwMode="auto">
            <a:xfrm>
              <a:off x="2479" y="3460"/>
              <a:ext cx="196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8019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81" name="Rectangle 554"/>
            <p:cNvSpPr>
              <a:spLocks noChangeArrowheads="1"/>
            </p:cNvSpPr>
            <p:nvPr/>
          </p:nvSpPr>
          <p:spPr bwMode="auto">
            <a:xfrm>
              <a:off x="2992" y="3460"/>
              <a:ext cx="218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3 993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82" name="Rectangle 555"/>
            <p:cNvSpPr>
              <a:spLocks noChangeArrowheads="1"/>
            </p:cNvSpPr>
            <p:nvPr/>
          </p:nvSpPr>
          <p:spPr bwMode="auto">
            <a:xfrm>
              <a:off x="3596" y="3454"/>
              <a:ext cx="168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50%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83" name="Rectangle 556"/>
            <p:cNvSpPr>
              <a:spLocks noChangeArrowheads="1"/>
            </p:cNvSpPr>
            <p:nvPr/>
          </p:nvSpPr>
          <p:spPr bwMode="auto">
            <a:xfrm>
              <a:off x="4259" y="3460"/>
              <a:ext cx="218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3 216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84" name="Rectangle 557"/>
            <p:cNvSpPr>
              <a:spLocks noChangeArrowheads="1"/>
            </p:cNvSpPr>
            <p:nvPr/>
          </p:nvSpPr>
          <p:spPr bwMode="auto">
            <a:xfrm>
              <a:off x="5100" y="3454"/>
              <a:ext cx="168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smtClean="0">
                  <a:solidFill>
                    <a:srgbClr val="FFFFFF"/>
                  </a:solidFill>
                  <a:latin typeface="Calibri" pitchFamily="34" charset="0"/>
                </a:rPr>
                <a:t>40%</a:t>
              </a:r>
              <a:endParaRPr lang="en-US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85" name="Rectangle 558"/>
            <p:cNvSpPr>
              <a:spLocks noChangeArrowheads="1"/>
            </p:cNvSpPr>
            <p:nvPr/>
          </p:nvSpPr>
          <p:spPr bwMode="auto">
            <a:xfrm>
              <a:off x="141" y="723"/>
              <a:ext cx="20" cy="26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86" name="Rectangle 559"/>
            <p:cNvSpPr>
              <a:spLocks noChangeArrowheads="1"/>
            </p:cNvSpPr>
            <p:nvPr/>
          </p:nvSpPr>
          <p:spPr bwMode="auto">
            <a:xfrm>
              <a:off x="2328" y="743"/>
              <a:ext cx="13" cy="264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87" name="Rectangle 560"/>
            <p:cNvSpPr>
              <a:spLocks noChangeArrowheads="1"/>
            </p:cNvSpPr>
            <p:nvPr/>
          </p:nvSpPr>
          <p:spPr bwMode="auto">
            <a:xfrm>
              <a:off x="2814" y="743"/>
              <a:ext cx="13" cy="264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88" name="Rectangle 561"/>
            <p:cNvSpPr>
              <a:spLocks noChangeArrowheads="1"/>
            </p:cNvSpPr>
            <p:nvPr/>
          </p:nvSpPr>
          <p:spPr bwMode="auto">
            <a:xfrm>
              <a:off x="161" y="3388"/>
              <a:ext cx="3205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89" name="Rectangle 562"/>
            <p:cNvSpPr>
              <a:spLocks noChangeArrowheads="1"/>
            </p:cNvSpPr>
            <p:nvPr/>
          </p:nvSpPr>
          <p:spPr bwMode="auto">
            <a:xfrm>
              <a:off x="3379" y="3388"/>
              <a:ext cx="591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90" name="Rectangle 563"/>
            <p:cNvSpPr>
              <a:spLocks noChangeArrowheads="1"/>
            </p:cNvSpPr>
            <p:nvPr/>
          </p:nvSpPr>
          <p:spPr bwMode="auto">
            <a:xfrm>
              <a:off x="3970" y="743"/>
              <a:ext cx="20" cy="264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91" name="Rectangle 564"/>
            <p:cNvSpPr>
              <a:spLocks noChangeArrowheads="1"/>
            </p:cNvSpPr>
            <p:nvPr/>
          </p:nvSpPr>
          <p:spPr bwMode="auto">
            <a:xfrm>
              <a:off x="3990" y="3388"/>
              <a:ext cx="755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92" name="Rectangle 565"/>
            <p:cNvSpPr>
              <a:spLocks noChangeArrowheads="1"/>
            </p:cNvSpPr>
            <p:nvPr/>
          </p:nvSpPr>
          <p:spPr bwMode="auto">
            <a:xfrm>
              <a:off x="161" y="3579"/>
              <a:ext cx="3205" cy="2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93" name="Rectangle 566"/>
            <p:cNvSpPr>
              <a:spLocks noChangeArrowheads="1"/>
            </p:cNvSpPr>
            <p:nvPr/>
          </p:nvSpPr>
          <p:spPr bwMode="auto">
            <a:xfrm>
              <a:off x="3366" y="3579"/>
              <a:ext cx="604" cy="2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94" name="Rectangle 567"/>
            <p:cNvSpPr>
              <a:spLocks noChangeArrowheads="1"/>
            </p:cNvSpPr>
            <p:nvPr/>
          </p:nvSpPr>
          <p:spPr bwMode="auto">
            <a:xfrm>
              <a:off x="3970" y="3579"/>
              <a:ext cx="775" cy="2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95" name="Rectangle 568"/>
            <p:cNvSpPr>
              <a:spLocks noChangeArrowheads="1"/>
            </p:cNvSpPr>
            <p:nvPr/>
          </p:nvSpPr>
          <p:spPr bwMode="auto">
            <a:xfrm>
              <a:off x="141" y="3388"/>
              <a:ext cx="20" cy="2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96" name="Rectangle 569"/>
            <p:cNvSpPr>
              <a:spLocks noChangeArrowheads="1"/>
            </p:cNvSpPr>
            <p:nvPr/>
          </p:nvSpPr>
          <p:spPr bwMode="auto">
            <a:xfrm>
              <a:off x="2328" y="3401"/>
              <a:ext cx="13" cy="17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97" name="Rectangle 570"/>
            <p:cNvSpPr>
              <a:spLocks noChangeArrowheads="1"/>
            </p:cNvSpPr>
            <p:nvPr/>
          </p:nvSpPr>
          <p:spPr bwMode="auto">
            <a:xfrm>
              <a:off x="2814" y="3401"/>
              <a:ext cx="13" cy="19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98" name="Rectangle 571"/>
            <p:cNvSpPr>
              <a:spLocks noChangeArrowheads="1"/>
            </p:cNvSpPr>
            <p:nvPr/>
          </p:nvSpPr>
          <p:spPr bwMode="auto">
            <a:xfrm>
              <a:off x="3366" y="743"/>
              <a:ext cx="13" cy="28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99" name="Rectangle 572"/>
            <p:cNvSpPr>
              <a:spLocks noChangeArrowheads="1"/>
            </p:cNvSpPr>
            <p:nvPr/>
          </p:nvSpPr>
          <p:spPr bwMode="auto">
            <a:xfrm>
              <a:off x="3970" y="3388"/>
              <a:ext cx="20" cy="19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00" name="Rectangle 573"/>
            <p:cNvSpPr>
              <a:spLocks noChangeArrowheads="1"/>
            </p:cNvSpPr>
            <p:nvPr/>
          </p:nvSpPr>
          <p:spPr bwMode="auto">
            <a:xfrm>
              <a:off x="4745" y="743"/>
              <a:ext cx="20" cy="28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01" name="Rectangle 574"/>
            <p:cNvSpPr>
              <a:spLocks noChangeArrowheads="1"/>
            </p:cNvSpPr>
            <p:nvPr/>
          </p:nvSpPr>
          <p:spPr bwMode="auto">
            <a:xfrm>
              <a:off x="5599" y="743"/>
              <a:ext cx="13" cy="285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02" name="Rectangle 575"/>
            <p:cNvSpPr>
              <a:spLocks noChangeArrowheads="1"/>
            </p:cNvSpPr>
            <p:nvPr/>
          </p:nvSpPr>
          <p:spPr bwMode="auto">
            <a:xfrm>
              <a:off x="161" y="723"/>
              <a:ext cx="5451" cy="2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03" name="Rectangle 576"/>
            <p:cNvSpPr>
              <a:spLocks noChangeArrowheads="1"/>
            </p:cNvSpPr>
            <p:nvPr/>
          </p:nvSpPr>
          <p:spPr bwMode="auto">
            <a:xfrm>
              <a:off x="161" y="1191"/>
              <a:ext cx="5451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04" name="Rectangle 577"/>
            <p:cNvSpPr>
              <a:spLocks noChangeArrowheads="1"/>
            </p:cNvSpPr>
            <p:nvPr/>
          </p:nvSpPr>
          <p:spPr bwMode="auto">
            <a:xfrm>
              <a:off x="161" y="1381"/>
              <a:ext cx="5451" cy="2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05" name="Rectangle 578"/>
            <p:cNvSpPr>
              <a:spLocks noChangeArrowheads="1"/>
            </p:cNvSpPr>
            <p:nvPr/>
          </p:nvSpPr>
          <p:spPr bwMode="auto">
            <a:xfrm>
              <a:off x="161" y="1579"/>
              <a:ext cx="5451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06" name="Rectangle 579"/>
            <p:cNvSpPr>
              <a:spLocks noChangeArrowheads="1"/>
            </p:cNvSpPr>
            <p:nvPr/>
          </p:nvSpPr>
          <p:spPr bwMode="auto">
            <a:xfrm>
              <a:off x="161" y="1770"/>
              <a:ext cx="5451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07" name="Rectangle 580"/>
            <p:cNvSpPr>
              <a:spLocks noChangeArrowheads="1"/>
            </p:cNvSpPr>
            <p:nvPr/>
          </p:nvSpPr>
          <p:spPr bwMode="auto">
            <a:xfrm>
              <a:off x="161" y="1960"/>
              <a:ext cx="5451" cy="2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08" name="Rectangle 581"/>
            <p:cNvSpPr>
              <a:spLocks noChangeArrowheads="1"/>
            </p:cNvSpPr>
            <p:nvPr/>
          </p:nvSpPr>
          <p:spPr bwMode="auto">
            <a:xfrm>
              <a:off x="161" y="2158"/>
              <a:ext cx="5451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09" name="Rectangle 582"/>
            <p:cNvSpPr>
              <a:spLocks noChangeArrowheads="1"/>
            </p:cNvSpPr>
            <p:nvPr/>
          </p:nvSpPr>
          <p:spPr bwMode="auto">
            <a:xfrm>
              <a:off x="161" y="2349"/>
              <a:ext cx="5451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10" name="Rectangle 583"/>
            <p:cNvSpPr>
              <a:spLocks noChangeArrowheads="1"/>
            </p:cNvSpPr>
            <p:nvPr/>
          </p:nvSpPr>
          <p:spPr bwMode="auto">
            <a:xfrm>
              <a:off x="161" y="2539"/>
              <a:ext cx="5451" cy="2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11" name="Rectangle 584"/>
            <p:cNvSpPr>
              <a:spLocks noChangeArrowheads="1"/>
            </p:cNvSpPr>
            <p:nvPr/>
          </p:nvSpPr>
          <p:spPr bwMode="auto">
            <a:xfrm>
              <a:off x="161" y="2737"/>
              <a:ext cx="5451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12" name="Rectangle 585"/>
            <p:cNvSpPr>
              <a:spLocks noChangeArrowheads="1"/>
            </p:cNvSpPr>
            <p:nvPr/>
          </p:nvSpPr>
          <p:spPr bwMode="auto">
            <a:xfrm>
              <a:off x="161" y="3000"/>
              <a:ext cx="5451" cy="2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13" name="Rectangle 586"/>
            <p:cNvSpPr>
              <a:spLocks noChangeArrowheads="1"/>
            </p:cNvSpPr>
            <p:nvPr/>
          </p:nvSpPr>
          <p:spPr bwMode="auto">
            <a:xfrm>
              <a:off x="161" y="3197"/>
              <a:ext cx="5451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14" name="Rectangle 587"/>
            <p:cNvSpPr>
              <a:spLocks noChangeArrowheads="1"/>
            </p:cNvSpPr>
            <p:nvPr/>
          </p:nvSpPr>
          <p:spPr bwMode="auto">
            <a:xfrm>
              <a:off x="4765" y="3388"/>
              <a:ext cx="847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15" name="Rectangle 588"/>
            <p:cNvSpPr>
              <a:spLocks noChangeArrowheads="1"/>
            </p:cNvSpPr>
            <p:nvPr/>
          </p:nvSpPr>
          <p:spPr bwMode="auto">
            <a:xfrm>
              <a:off x="4745" y="3579"/>
              <a:ext cx="867" cy="2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 smtClean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7303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FD319"/>
              </a:buClr>
              <a:buSzPct val="150000"/>
              <a:buFont typeface="Wingdings" pitchFamily="2" charset="2"/>
              <a:buChar char="«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005C"/>
              </a:buClr>
              <a:buFont typeface="Wingdings" pitchFamily="2" charset="2"/>
              <a:buChar char="«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A2FF75D-7514-45F4-A844-DFD12361FE80}" type="slidenum">
              <a:rPr lang="bg-BG" altLang="bg-BG" sz="1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bg-BG" altLang="bg-BG" sz="1400" smtClean="0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altLang="bg-BG" dirty="0" smtClean="0">
                <a:latin typeface="Calibri" pitchFamily="34" charset="0"/>
              </a:rPr>
              <a:t>Сравнение на </a:t>
            </a:r>
            <a:r>
              <a:rPr lang="en-US" altLang="bg-BG" dirty="0" smtClean="0">
                <a:latin typeface="Calibri" pitchFamily="34" charset="0"/>
              </a:rPr>
              <a:t>N+3/2 </a:t>
            </a:r>
            <a:r>
              <a:rPr lang="bg-BG" altLang="bg-BG" dirty="0" smtClean="0">
                <a:latin typeface="Calibri" pitchFamily="34" charset="0"/>
              </a:rPr>
              <a:t>праговете за</a:t>
            </a:r>
            <a:r>
              <a:rPr lang="en-US" altLang="bg-BG" dirty="0" smtClean="0">
                <a:latin typeface="Calibri" pitchFamily="34" charset="0"/>
              </a:rPr>
              <a:t> 2013</a:t>
            </a:r>
            <a:r>
              <a:rPr lang="bg-BG" altLang="bg-BG" dirty="0" smtClean="0">
                <a:latin typeface="Calibri" pitchFamily="34" charset="0"/>
              </a:rPr>
              <a:t> г. с</a:t>
            </a:r>
            <a:r>
              <a:rPr lang="en-US" altLang="bg-BG" dirty="0" smtClean="0">
                <a:latin typeface="Calibri" pitchFamily="34" charset="0"/>
              </a:rPr>
              <a:t> N+2 </a:t>
            </a:r>
            <a:r>
              <a:rPr lang="bg-BG" altLang="bg-BG" dirty="0" smtClean="0">
                <a:latin typeface="Calibri" pitchFamily="34" charset="0"/>
              </a:rPr>
              <a:t>праговете за</a:t>
            </a:r>
            <a:r>
              <a:rPr lang="en-US" altLang="bg-BG" dirty="0" smtClean="0">
                <a:latin typeface="Calibri" pitchFamily="34" charset="0"/>
              </a:rPr>
              <a:t> 2014 </a:t>
            </a:r>
            <a:r>
              <a:rPr lang="bg-BG" altLang="bg-BG" dirty="0" smtClean="0">
                <a:latin typeface="Calibri" pitchFamily="34" charset="0"/>
              </a:rPr>
              <a:t>г. (млн. евро)</a:t>
            </a:r>
            <a:endParaRPr lang="en-US" altLang="bg-BG" dirty="0" smtClean="0">
              <a:latin typeface="Calibri" pitchFamily="34" charset="0"/>
            </a:endParaRPr>
          </a:p>
        </p:txBody>
      </p:sp>
      <p:pic>
        <p:nvPicPr>
          <p:cNvPr id="38915" name="Picture 3" descr="Q5Hx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084763"/>
            <a:ext cx="1150938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Rectangle 4"/>
          <p:cNvSpPr>
            <a:spLocks noChangeArrowheads="1"/>
          </p:cNvSpPr>
          <p:nvPr/>
        </p:nvSpPr>
        <p:spPr bwMode="gray">
          <a:xfrm>
            <a:off x="1619250" y="5516563"/>
            <a:ext cx="6553200" cy="64928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180000" tIns="0" rIns="0" bIns="0" anchor="ctr"/>
          <a:lstStyle>
            <a:lvl1pPr defTabSz="801688" eaLnBrk="0" hangingPunct="0">
              <a:spcBef>
                <a:spcPct val="20000"/>
              </a:spcBef>
              <a:buClr>
                <a:srgbClr val="FFD319"/>
              </a:buClr>
              <a:buSzPct val="150000"/>
              <a:buFont typeface="Wingdings" pitchFamily="2" charset="2"/>
              <a:buChar char="«"/>
              <a:defRPr sz="2400">
                <a:solidFill>
                  <a:schemeClr val="tx1"/>
                </a:solidFill>
                <a:latin typeface="Arial" charset="0"/>
              </a:defRPr>
            </a:lvl1pPr>
            <a:lvl2pPr marL="501650" indent="-285750" defTabSz="801688" eaLnBrk="0" hangingPunct="0">
              <a:spcBef>
                <a:spcPct val="20000"/>
              </a:spcBef>
              <a:buClr>
                <a:srgbClr val="00005C"/>
              </a:buClr>
              <a:buFont typeface="Wingdings" pitchFamily="2" charset="2"/>
              <a:buChar char="«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indent="-228600" defTabSz="801688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3363" indent="-228600" defTabSz="801688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indent="-228600" defTabSz="801688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altLang="bg-BG" sz="1600" b="1" dirty="0">
                <a:solidFill>
                  <a:schemeClr val="bg1"/>
                </a:solidFill>
                <a:latin typeface="Calibri" pitchFamily="34" charset="0"/>
              </a:rPr>
              <a:t>N+2 </a:t>
            </a:r>
            <a:r>
              <a:rPr lang="bg-BG" altLang="bg-BG" sz="1600" b="1" dirty="0">
                <a:solidFill>
                  <a:schemeClr val="bg1"/>
                </a:solidFill>
                <a:latin typeface="Calibri" pitchFamily="34" charset="0"/>
              </a:rPr>
              <a:t>праговете за</a:t>
            </a:r>
            <a:r>
              <a:rPr lang="de-DE" altLang="bg-BG" sz="1600" b="1" dirty="0">
                <a:solidFill>
                  <a:schemeClr val="bg1"/>
                </a:solidFill>
                <a:latin typeface="Calibri" pitchFamily="34" charset="0"/>
              </a:rPr>
              <a:t> 2014 </a:t>
            </a:r>
            <a:r>
              <a:rPr lang="bg-BG" altLang="bg-BG" sz="1600" b="1" dirty="0">
                <a:solidFill>
                  <a:schemeClr val="bg1"/>
                </a:solidFill>
                <a:latin typeface="Calibri" pitchFamily="34" charset="0"/>
              </a:rPr>
              <a:t>са изчислени въз основа на очакваното изпълнение на сертифицираните разходи за 2013 г. </a:t>
            </a:r>
            <a:endParaRPr lang="de-DE" altLang="bg-BG" sz="1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grpSp>
        <p:nvGrpSpPr>
          <p:cNvPr id="5126" name="Group 134"/>
          <p:cNvGrpSpPr>
            <a:grpSpLocks noChangeAspect="1"/>
          </p:cNvGrpSpPr>
          <p:nvPr/>
        </p:nvGrpSpPr>
        <p:grpSpPr bwMode="auto">
          <a:xfrm>
            <a:off x="971550" y="1196975"/>
            <a:ext cx="7200900" cy="3871913"/>
            <a:chOff x="612" y="754"/>
            <a:chExt cx="4536" cy="2439"/>
          </a:xfrm>
        </p:grpSpPr>
        <p:sp>
          <p:nvSpPr>
            <p:cNvPr id="5127" name="AutoShape 133"/>
            <p:cNvSpPr>
              <a:spLocks noChangeAspect="1" noChangeArrowheads="1" noTextEdit="1"/>
            </p:cNvSpPr>
            <p:nvPr/>
          </p:nvSpPr>
          <p:spPr bwMode="auto">
            <a:xfrm>
              <a:off x="612" y="754"/>
              <a:ext cx="4536" cy="2439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5128" name="Rectangle 135"/>
            <p:cNvSpPr>
              <a:spLocks noChangeArrowheads="1"/>
            </p:cNvSpPr>
            <p:nvPr/>
          </p:nvSpPr>
          <p:spPr bwMode="auto">
            <a:xfrm>
              <a:off x="620" y="762"/>
              <a:ext cx="4528" cy="2431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lumMod val="75000"/>
                  </a:schemeClr>
                </a:gs>
                <a:gs pos="100000">
                  <a:srgbClr val="00005C"/>
                </a:gs>
              </a:gsLst>
              <a:lin ang="0" scaled="1"/>
            </a:gradFill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5129" name="Rectangle 136"/>
            <p:cNvSpPr>
              <a:spLocks noChangeArrowheads="1"/>
            </p:cNvSpPr>
            <p:nvPr/>
          </p:nvSpPr>
          <p:spPr bwMode="auto">
            <a:xfrm>
              <a:off x="637" y="1046"/>
              <a:ext cx="1413" cy="13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>
                  <a:solidFill>
                    <a:srgbClr val="FFFFFF"/>
                  </a:solidFill>
                  <a:latin typeface="Calibri" pitchFamily="34" charset="0"/>
                </a:rPr>
                <a:t>1. ОП "Транспорт" / ЕФРР и КФ</a:t>
              </a:r>
              <a:endParaRPr lang="en-US" altLang="bg-BG" sz="1800"/>
            </a:p>
          </p:txBody>
        </p:sp>
        <p:sp>
          <p:nvSpPr>
            <p:cNvPr id="5130" name="Rectangle 137"/>
            <p:cNvSpPr>
              <a:spLocks noChangeArrowheads="1"/>
            </p:cNvSpPr>
            <p:nvPr/>
          </p:nvSpPr>
          <p:spPr bwMode="auto">
            <a:xfrm>
              <a:off x="3709" y="1046"/>
              <a:ext cx="203" cy="13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>
                  <a:solidFill>
                    <a:srgbClr val="FFFFFF"/>
                  </a:solidFill>
                  <a:latin typeface="Calibri" pitchFamily="34" charset="0"/>
                </a:rPr>
                <a:t>105</a:t>
              </a:r>
              <a:endParaRPr lang="en-US" altLang="bg-BG" sz="1800"/>
            </a:p>
          </p:txBody>
        </p:sp>
        <p:sp>
          <p:nvSpPr>
            <p:cNvPr id="5131" name="Rectangle 138"/>
            <p:cNvSpPr>
              <a:spLocks noChangeArrowheads="1"/>
            </p:cNvSpPr>
            <p:nvPr/>
          </p:nvSpPr>
          <p:spPr bwMode="auto">
            <a:xfrm>
              <a:off x="4615" y="1046"/>
              <a:ext cx="203" cy="13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>
                  <a:solidFill>
                    <a:srgbClr val="FFFFFF"/>
                  </a:solidFill>
                  <a:latin typeface="Calibri" pitchFamily="34" charset="0"/>
                </a:rPr>
                <a:t>260</a:t>
              </a:r>
              <a:endParaRPr lang="en-US" altLang="bg-BG" sz="1800"/>
            </a:p>
          </p:txBody>
        </p:sp>
        <p:sp>
          <p:nvSpPr>
            <p:cNvPr id="5132" name="Rectangle 139"/>
            <p:cNvSpPr>
              <a:spLocks noChangeArrowheads="1"/>
            </p:cNvSpPr>
            <p:nvPr/>
          </p:nvSpPr>
          <p:spPr bwMode="auto">
            <a:xfrm>
              <a:off x="637" y="1220"/>
              <a:ext cx="1320" cy="13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>
                  <a:solidFill>
                    <a:srgbClr val="FFFFFF"/>
                  </a:solidFill>
                  <a:latin typeface="Calibri" pitchFamily="34" charset="0"/>
                </a:rPr>
                <a:t>   1.1. ОП "Транспорт" / ЕФРР</a:t>
              </a:r>
              <a:endParaRPr lang="en-US" altLang="bg-BG" sz="1800"/>
            </a:p>
          </p:txBody>
        </p:sp>
        <p:sp>
          <p:nvSpPr>
            <p:cNvPr id="5133" name="Rectangle 140"/>
            <p:cNvSpPr>
              <a:spLocks noChangeArrowheads="1"/>
            </p:cNvSpPr>
            <p:nvPr/>
          </p:nvSpPr>
          <p:spPr bwMode="auto">
            <a:xfrm>
              <a:off x="3735" y="1220"/>
              <a:ext cx="152" cy="13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>
                  <a:solidFill>
                    <a:srgbClr val="FFFFFF"/>
                  </a:solidFill>
                  <a:latin typeface="Calibri" pitchFamily="34" charset="0"/>
                </a:rPr>
                <a:t>24</a:t>
              </a:r>
              <a:endParaRPr lang="en-US" altLang="bg-BG" sz="1800"/>
            </a:p>
          </p:txBody>
        </p:sp>
        <p:sp>
          <p:nvSpPr>
            <p:cNvPr id="5134" name="Rectangle 141"/>
            <p:cNvSpPr>
              <a:spLocks noChangeArrowheads="1"/>
            </p:cNvSpPr>
            <p:nvPr/>
          </p:nvSpPr>
          <p:spPr bwMode="auto">
            <a:xfrm>
              <a:off x="4640" y="1220"/>
              <a:ext cx="152" cy="13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>
                  <a:solidFill>
                    <a:srgbClr val="FFFFFF"/>
                  </a:solidFill>
                  <a:latin typeface="Calibri" pitchFamily="34" charset="0"/>
                </a:rPr>
                <a:t>61</a:t>
              </a:r>
              <a:endParaRPr lang="en-US" altLang="bg-BG" sz="1800"/>
            </a:p>
          </p:txBody>
        </p:sp>
        <p:sp>
          <p:nvSpPr>
            <p:cNvPr id="5135" name="Rectangle 142"/>
            <p:cNvSpPr>
              <a:spLocks noChangeArrowheads="1"/>
            </p:cNvSpPr>
            <p:nvPr/>
          </p:nvSpPr>
          <p:spPr bwMode="auto">
            <a:xfrm>
              <a:off x="637" y="1393"/>
              <a:ext cx="1227" cy="13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>
                  <a:solidFill>
                    <a:srgbClr val="FFFFFF"/>
                  </a:solidFill>
                  <a:latin typeface="Calibri" pitchFamily="34" charset="0"/>
                </a:rPr>
                <a:t>   1.2. ОП "Транспорт" / КФ</a:t>
              </a:r>
              <a:endParaRPr lang="en-US" altLang="bg-BG" sz="1800"/>
            </a:p>
          </p:txBody>
        </p:sp>
        <p:sp>
          <p:nvSpPr>
            <p:cNvPr id="5136" name="Rectangle 143"/>
            <p:cNvSpPr>
              <a:spLocks noChangeArrowheads="1"/>
            </p:cNvSpPr>
            <p:nvPr/>
          </p:nvSpPr>
          <p:spPr bwMode="auto">
            <a:xfrm>
              <a:off x="3735" y="1393"/>
              <a:ext cx="152" cy="13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dirty="0">
                  <a:solidFill>
                    <a:srgbClr val="FFFFFF"/>
                  </a:solidFill>
                  <a:latin typeface="Calibri" pitchFamily="34" charset="0"/>
                </a:rPr>
                <a:t>81</a:t>
              </a:r>
              <a:endParaRPr lang="en-US" altLang="bg-BG" sz="1800" dirty="0"/>
            </a:p>
          </p:txBody>
        </p:sp>
        <p:sp>
          <p:nvSpPr>
            <p:cNvPr id="5137" name="Rectangle 144"/>
            <p:cNvSpPr>
              <a:spLocks noChangeArrowheads="1"/>
            </p:cNvSpPr>
            <p:nvPr/>
          </p:nvSpPr>
          <p:spPr bwMode="auto">
            <a:xfrm>
              <a:off x="4615" y="1393"/>
              <a:ext cx="203" cy="13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>
                  <a:solidFill>
                    <a:srgbClr val="FFFFFF"/>
                  </a:solidFill>
                  <a:latin typeface="Calibri" pitchFamily="34" charset="0"/>
                </a:rPr>
                <a:t>199</a:t>
              </a:r>
              <a:endParaRPr lang="en-US" altLang="bg-BG" sz="1800"/>
            </a:p>
          </p:txBody>
        </p:sp>
        <p:sp>
          <p:nvSpPr>
            <p:cNvPr id="5138" name="Rectangle 145"/>
            <p:cNvSpPr>
              <a:spLocks noChangeArrowheads="1"/>
            </p:cNvSpPr>
            <p:nvPr/>
          </p:nvSpPr>
          <p:spPr bwMode="auto">
            <a:xfrm>
              <a:off x="637" y="1567"/>
              <a:ext cx="1574" cy="13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>
                  <a:solidFill>
                    <a:srgbClr val="FFFFFF"/>
                  </a:solidFill>
                  <a:latin typeface="Calibri" pitchFamily="34" charset="0"/>
                </a:rPr>
                <a:t>2. ОП "Околна среда" / ЕФРР и КФ</a:t>
              </a:r>
              <a:endParaRPr lang="en-US" altLang="bg-BG" sz="1800"/>
            </a:p>
          </p:txBody>
        </p:sp>
        <p:sp>
          <p:nvSpPr>
            <p:cNvPr id="5139" name="Rectangle 146"/>
            <p:cNvSpPr>
              <a:spLocks noChangeArrowheads="1"/>
            </p:cNvSpPr>
            <p:nvPr/>
          </p:nvSpPr>
          <p:spPr bwMode="auto">
            <a:xfrm>
              <a:off x="3709" y="1567"/>
              <a:ext cx="203" cy="13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dirty="0">
                  <a:solidFill>
                    <a:srgbClr val="FFFFFF"/>
                  </a:solidFill>
                  <a:latin typeface="Calibri" pitchFamily="34" charset="0"/>
                </a:rPr>
                <a:t>264</a:t>
              </a:r>
              <a:endParaRPr lang="en-US" altLang="bg-BG" sz="1800" dirty="0"/>
            </a:p>
          </p:txBody>
        </p:sp>
        <p:sp>
          <p:nvSpPr>
            <p:cNvPr id="5140" name="Rectangle 147"/>
            <p:cNvSpPr>
              <a:spLocks noChangeArrowheads="1"/>
            </p:cNvSpPr>
            <p:nvPr/>
          </p:nvSpPr>
          <p:spPr bwMode="auto">
            <a:xfrm>
              <a:off x="4615" y="1567"/>
              <a:ext cx="203" cy="13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>
                  <a:solidFill>
                    <a:srgbClr val="FFFFFF"/>
                  </a:solidFill>
                  <a:latin typeface="Calibri" pitchFamily="34" charset="0"/>
                </a:rPr>
                <a:t>253</a:t>
              </a:r>
              <a:endParaRPr lang="en-US" altLang="bg-BG" sz="1800"/>
            </a:p>
          </p:txBody>
        </p:sp>
        <p:sp>
          <p:nvSpPr>
            <p:cNvPr id="5141" name="Rectangle 148"/>
            <p:cNvSpPr>
              <a:spLocks noChangeArrowheads="1"/>
            </p:cNvSpPr>
            <p:nvPr/>
          </p:nvSpPr>
          <p:spPr bwMode="auto">
            <a:xfrm>
              <a:off x="637" y="1741"/>
              <a:ext cx="1481" cy="13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>
                  <a:solidFill>
                    <a:srgbClr val="FFFFFF"/>
                  </a:solidFill>
                  <a:latin typeface="Calibri" pitchFamily="34" charset="0"/>
                </a:rPr>
                <a:t>   2.1. ОП "Околна среда" / ЕФРР</a:t>
              </a:r>
              <a:endParaRPr lang="en-US" altLang="bg-BG" sz="1800"/>
            </a:p>
          </p:txBody>
        </p:sp>
        <p:sp>
          <p:nvSpPr>
            <p:cNvPr id="5142" name="Rectangle 149"/>
            <p:cNvSpPr>
              <a:spLocks noChangeArrowheads="1"/>
            </p:cNvSpPr>
            <p:nvPr/>
          </p:nvSpPr>
          <p:spPr bwMode="auto">
            <a:xfrm>
              <a:off x="3735" y="1741"/>
              <a:ext cx="152" cy="13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>
                  <a:solidFill>
                    <a:srgbClr val="FFFFFF"/>
                  </a:solidFill>
                  <a:latin typeface="Calibri" pitchFamily="34" charset="0"/>
                </a:rPr>
                <a:t>36</a:t>
              </a:r>
              <a:endParaRPr lang="en-US" altLang="bg-BG" sz="1800"/>
            </a:p>
          </p:txBody>
        </p:sp>
        <p:sp>
          <p:nvSpPr>
            <p:cNvPr id="5143" name="Rectangle 150"/>
            <p:cNvSpPr>
              <a:spLocks noChangeArrowheads="1"/>
            </p:cNvSpPr>
            <p:nvPr/>
          </p:nvSpPr>
          <p:spPr bwMode="auto">
            <a:xfrm>
              <a:off x="4640" y="1741"/>
              <a:ext cx="152" cy="13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dirty="0">
                  <a:solidFill>
                    <a:srgbClr val="FFFFFF"/>
                  </a:solidFill>
                  <a:latin typeface="Calibri" pitchFamily="34" charset="0"/>
                </a:rPr>
                <a:t>66</a:t>
              </a:r>
              <a:endParaRPr lang="en-US" altLang="bg-BG" sz="1800" dirty="0"/>
            </a:p>
          </p:txBody>
        </p:sp>
        <p:sp>
          <p:nvSpPr>
            <p:cNvPr id="5144" name="Rectangle 151"/>
            <p:cNvSpPr>
              <a:spLocks noChangeArrowheads="1"/>
            </p:cNvSpPr>
            <p:nvPr/>
          </p:nvSpPr>
          <p:spPr bwMode="auto">
            <a:xfrm>
              <a:off x="637" y="1914"/>
              <a:ext cx="1388" cy="13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>
                  <a:solidFill>
                    <a:srgbClr val="FFFFFF"/>
                  </a:solidFill>
                  <a:latin typeface="Calibri" pitchFamily="34" charset="0"/>
                </a:rPr>
                <a:t>   2.2. ОП "Околна среда" / КФ</a:t>
              </a:r>
              <a:endParaRPr lang="en-US" altLang="bg-BG" sz="1800"/>
            </a:p>
          </p:txBody>
        </p:sp>
        <p:sp>
          <p:nvSpPr>
            <p:cNvPr id="5145" name="Rectangle 152"/>
            <p:cNvSpPr>
              <a:spLocks noChangeArrowheads="1"/>
            </p:cNvSpPr>
            <p:nvPr/>
          </p:nvSpPr>
          <p:spPr bwMode="auto">
            <a:xfrm>
              <a:off x="3709" y="1914"/>
              <a:ext cx="203" cy="13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>
                  <a:solidFill>
                    <a:srgbClr val="FFFFFF"/>
                  </a:solidFill>
                  <a:latin typeface="Calibri" pitchFamily="34" charset="0"/>
                </a:rPr>
                <a:t>228</a:t>
              </a:r>
              <a:endParaRPr lang="en-US" altLang="bg-BG" sz="1800"/>
            </a:p>
          </p:txBody>
        </p:sp>
        <p:sp>
          <p:nvSpPr>
            <p:cNvPr id="5146" name="Rectangle 153"/>
            <p:cNvSpPr>
              <a:spLocks noChangeArrowheads="1"/>
            </p:cNvSpPr>
            <p:nvPr/>
          </p:nvSpPr>
          <p:spPr bwMode="auto">
            <a:xfrm>
              <a:off x="4615" y="1914"/>
              <a:ext cx="203" cy="13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>
                  <a:solidFill>
                    <a:srgbClr val="FFFFFF"/>
                  </a:solidFill>
                  <a:latin typeface="Calibri" pitchFamily="34" charset="0"/>
                </a:rPr>
                <a:t>187</a:t>
              </a:r>
              <a:endParaRPr lang="en-US" altLang="bg-BG" sz="1800"/>
            </a:p>
          </p:txBody>
        </p:sp>
        <p:sp>
          <p:nvSpPr>
            <p:cNvPr id="5147" name="Rectangle 154"/>
            <p:cNvSpPr>
              <a:spLocks noChangeArrowheads="1"/>
            </p:cNvSpPr>
            <p:nvPr/>
          </p:nvSpPr>
          <p:spPr bwMode="auto">
            <a:xfrm>
              <a:off x="637" y="2088"/>
              <a:ext cx="1667" cy="13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>
                  <a:solidFill>
                    <a:srgbClr val="FFFFFF"/>
                  </a:solidFill>
                  <a:latin typeface="Calibri" pitchFamily="34" charset="0"/>
                </a:rPr>
                <a:t>3. ОП "Регионално развитие" / ЕФРР</a:t>
              </a:r>
              <a:endParaRPr lang="en-US" altLang="bg-BG" sz="1800"/>
            </a:p>
          </p:txBody>
        </p:sp>
        <p:sp>
          <p:nvSpPr>
            <p:cNvPr id="5148" name="Rectangle 155"/>
            <p:cNvSpPr>
              <a:spLocks noChangeArrowheads="1"/>
            </p:cNvSpPr>
            <p:nvPr/>
          </p:nvSpPr>
          <p:spPr bwMode="auto">
            <a:xfrm>
              <a:off x="3709" y="2088"/>
              <a:ext cx="203" cy="13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dirty="0">
                  <a:solidFill>
                    <a:srgbClr val="FFFFFF"/>
                  </a:solidFill>
                  <a:latin typeface="Calibri" pitchFamily="34" charset="0"/>
                </a:rPr>
                <a:t>293</a:t>
              </a:r>
              <a:endParaRPr lang="en-US" altLang="bg-BG" sz="1800" dirty="0"/>
            </a:p>
          </p:txBody>
        </p:sp>
        <p:sp>
          <p:nvSpPr>
            <p:cNvPr id="5149" name="Rectangle 156"/>
            <p:cNvSpPr>
              <a:spLocks noChangeArrowheads="1"/>
            </p:cNvSpPr>
            <p:nvPr/>
          </p:nvSpPr>
          <p:spPr bwMode="auto">
            <a:xfrm>
              <a:off x="4615" y="2088"/>
              <a:ext cx="203" cy="13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>
                  <a:solidFill>
                    <a:srgbClr val="FFFFFF"/>
                  </a:solidFill>
                  <a:latin typeface="Calibri" pitchFamily="34" charset="0"/>
                </a:rPr>
                <a:t>259</a:t>
              </a:r>
              <a:endParaRPr lang="en-US" altLang="bg-BG" sz="1800"/>
            </a:p>
          </p:txBody>
        </p:sp>
        <p:sp>
          <p:nvSpPr>
            <p:cNvPr id="5150" name="Rectangle 157"/>
            <p:cNvSpPr>
              <a:spLocks noChangeArrowheads="1"/>
            </p:cNvSpPr>
            <p:nvPr/>
          </p:nvSpPr>
          <p:spPr bwMode="auto">
            <a:xfrm>
              <a:off x="637" y="2262"/>
              <a:ext cx="2090" cy="13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>
                  <a:solidFill>
                    <a:srgbClr val="FFFFFF"/>
                  </a:solidFill>
                  <a:latin typeface="Calibri" pitchFamily="34" charset="0"/>
                </a:rPr>
                <a:t>4. ОП "Развитие на човешките ресурси" / ЕСФ</a:t>
              </a:r>
              <a:endParaRPr lang="en-US" altLang="bg-BG" sz="1800"/>
            </a:p>
          </p:txBody>
        </p:sp>
        <p:sp>
          <p:nvSpPr>
            <p:cNvPr id="5151" name="Rectangle 158"/>
            <p:cNvSpPr>
              <a:spLocks noChangeArrowheads="1"/>
            </p:cNvSpPr>
            <p:nvPr/>
          </p:nvSpPr>
          <p:spPr bwMode="auto">
            <a:xfrm>
              <a:off x="3709" y="2262"/>
              <a:ext cx="203" cy="13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>
                  <a:solidFill>
                    <a:srgbClr val="FFFFFF"/>
                  </a:solidFill>
                  <a:latin typeface="Calibri" pitchFamily="34" charset="0"/>
                </a:rPr>
                <a:t>321</a:t>
              </a:r>
              <a:endParaRPr lang="en-US" altLang="bg-BG" sz="1800"/>
            </a:p>
          </p:txBody>
        </p:sp>
        <p:sp>
          <p:nvSpPr>
            <p:cNvPr id="5152" name="Rectangle 159"/>
            <p:cNvSpPr>
              <a:spLocks noChangeArrowheads="1"/>
            </p:cNvSpPr>
            <p:nvPr/>
          </p:nvSpPr>
          <p:spPr bwMode="auto">
            <a:xfrm>
              <a:off x="4615" y="2262"/>
              <a:ext cx="203" cy="13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>
                  <a:solidFill>
                    <a:srgbClr val="FFFFFF"/>
                  </a:solidFill>
                  <a:latin typeface="Calibri" pitchFamily="34" charset="0"/>
                </a:rPr>
                <a:t>192</a:t>
              </a:r>
              <a:endParaRPr lang="en-US" altLang="bg-BG" sz="1800"/>
            </a:p>
          </p:txBody>
        </p:sp>
        <p:sp>
          <p:nvSpPr>
            <p:cNvPr id="5153" name="Rectangle 160"/>
            <p:cNvSpPr>
              <a:spLocks noChangeArrowheads="1"/>
            </p:cNvSpPr>
            <p:nvPr/>
          </p:nvSpPr>
          <p:spPr bwMode="auto">
            <a:xfrm>
              <a:off x="637" y="2412"/>
              <a:ext cx="2733" cy="13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>
                  <a:solidFill>
                    <a:srgbClr val="FFFFFF"/>
                  </a:solidFill>
                  <a:latin typeface="Calibri" pitchFamily="34" charset="0"/>
                </a:rPr>
                <a:t>5. ОП "Развитие на конкурентоспособността на българската </a:t>
              </a:r>
              <a:endParaRPr lang="en-US" altLang="bg-BG" sz="1800"/>
            </a:p>
          </p:txBody>
        </p:sp>
        <p:sp>
          <p:nvSpPr>
            <p:cNvPr id="5154" name="Rectangle 161"/>
            <p:cNvSpPr>
              <a:spLocks noChangeArrowheads="1"/>
            </p:cNvSpPr>
            <p:nvPr/>
          </p:nvSpPr>
          <p:spPr bwMode="auto">
            <a:xfrm>
              <a:off x="637" y="2530"/>
              <a:ext cx="922" cy="13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>
                  <a:solidFill>
                    <a:srgbClr val="FFFFFF"/>
                  </a:solidFill>
                  <a:latin typeface="Calibri" pitchFamily="34" charset="0"/>
                </a:rPr>
                <a:t>икономика" / ЕФРР</a:t>
              </a:r>
              <a:endParaRPr lang="en-US" altLang="bg-BG" sz="1800"/>
            </a:p>
          </p:txBody>
        </p:sp>
        <p:sp>
          <p:nvSpPr>
            <p:cNvPr id="5155" name="Rectangle 162"/>
            <p:cNvSpPr>
              <a:spLocks noChangeArrowheads="1"/>
            </p:cNvSpPr>
            <p:nvPr/>
          </p:nvSpPr>
          <p:spPr bwMode="auto">
            <a:xfrm>
              <a:off x="3709" y="2530"/>
              <a:ext cx="203" cy="13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>
                  <a:solidFill>
                    <a:srgbClr val="FFFFFF"/>
                  </a:solidFill>
                  <a:latin typeface="Calibri" pitchFamily="34" charset="0"/>
                </a:rPr>
                <a:t>126</a:t>
              </a:r>
              <a:endParaRPr lang="en-US" altLang="bg-BG" sz="1800"/>
            </a:p>
          </p:txBody>
        </p:sp>
        <p:sp>
          <p:nvSpPr>
            <p:cNvPr id="5156" name="Rectangle 163"/>
            <p:cNvSpPr>
              <a:spLocks noChangeArrowheads="1"/>
            </p:cNvSpPr>
            <p:nvPr/>
          </p:nvSpPr>
          <p:spPr bwMode="auto">
            <a:xfrm>
              <a:off x="4615" y="2530"/>
              <a:ext cx="203" cy="13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>
                  <a:solidFill>
                    <a:srgbClr val="FFFFFF"/>
                  </a:solidFill>
                  <a:latin typeface="Calibri" pitchFamily="34" charset="0"/>
                </a:rPr>
                <a:t>163</a:t>
              </a:r>
              <a:endParaRPr lang="en-US" altLang="bg-BG" sz="1800"/>
            </a:p>
          </p:txBody>
        </p:sp>
        <p:sp>
          <p:nvSpPr>
            <p:cNvPr id="5157" name="Rectangle 164"/>
            <p:cNvSpPr>
              <a:spLocks noChangeArrowheads="1"/>
            </p:cNvSpPr>
            <p:nvPr/>
          </p:nvSpPr>
          <p:spPr bwMode="auto">
            <a:xfrm>
              <a:off x="637" y="2704"/>
              <a:ext cx="1972" cy="13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dirty="0">
                  <a:solidFill>
                    <a:srgbClr val="FFFFFF"/>
                  </a:solidFill>
                  <a:latin typeface="Calibri" pitchFamily="34" charset="0"/>
                </a:rPr>
                <a:t>6. ОП "</a:t>
              </a:r>
              <a:r>
                <a:rPr lang="en-US" altLang="bg-BG" sz="1200" b="1" dirty="0" err="1">
                  <a:solidFill>
                    <a:srgbClr val="FFFFFF"/>
                  </a:solidFill>
                  <a:latin typeface="Calibri" pitchFamily="34" charset="0"/>
                </a:rPr>
                <a:t>Административен</a:t>
              </a:r>
              <a:r>
                <a:rPr lang="en-US" altLang="bg-BG" sz="1200" b="1" dirty="0">
                  <a:solidFill>
                    <a:srgbClr val="FFFFFF"/>
                  </a:solidFill>
                  <a:latin typeface="Calibri" pitchFamily="34" charset="0"/>
                </a:rPr>
                <a:t> </a:t>
              </a:r>
              <a:r>
                <a:rPr lang="en-US" altLang="bg-BG" sz="1200" b="1" dirty="0" err="1">
                  <a:solidFill>
                    <a:srgbClr val="FFFFFF"/>
                  </a:solidFill>
                  <a:latin typeface="Calibri" pitchFamily="34" charset="0"/>
                </a:rPr>
                <a:t>капацитет</a:t>
              </a:r>
              <a:r>
                <a:rPr lang="en-US" altLang="bg-BG" sz="1200" b="1" dirty="0">
                  <a:solidFill>
                    <a:srgbClr val="FFFFFF"/>
                  </a:solidFill>
                  <a:latin typeface="Calibri" pitchFamily="34" charset="0"/>
                </a:rPr>
                <a:t>" / ЕСФ</a:t>
              </a:r>
              <a:endParaRPr lang="en-US" altLang="bg-BG" sz="1800" dirty="0"/>
            </a:p>
          </p:txBody>
        </p:sp>
        <p:sp>
          <p:nvSpPr>
            <p:cNvPr id="5158" name="Rectangle 165"/>
            <p:cNvSpPr>
              <a:spLocks noChangeArrowheads="1"/>
            </p:cNvSpPr>
            <p:nvPr/>
          </p:nvSpPr>
          <p:spPr bwMode="auto">
            <a:xfrm>
              <a:off x="3735" y="2704"/>
              <a:ext cx="152" cy="13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>
                  <a:solidFill>
                    <a:srgbClr val="FFFFFF"/>
                  </a:solidFill>
                  <a:latin typeface="Calibri" pitchFamily="34" charset="0"/>
                </a:rPr>
                <a:t>37</a:t>
              </a:r>
              <a:endParaRPr lang="en-US" altLang="bg-BG" sz="1800"/>
            </a:p>
          </p:txBody>
        </p:sp>
        <p:sp>
          <p:nvSpPr>
            <p:cNvPr id="5159" name="Rectangle 166"/>
            <p:cNvSpPr>
              <a:spLocks noChangeArrowheads="1"/>
            </p:cNvSpPr>
            <p:nvPr/>
          </p:nvSpPr>
          <p:spPr bwMode="auto">
            <a:xfrm>
              <a:off x="4640" y="2704"/>
              <a:ext cx="152" cy="13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>
                  <a:solidFill>
                    <a:srgbClr val="FFFFFF"/>
                  </a:solidFill>
                  <a:latin typeface="Calibri" pitchFamily="34" charset="0"/>
                </a:rPr>
                <a:t>29</a:t>
              </a:r>
              <a:endParaRPr lang="en-US" altLang="bg-BG" sz="1800"/>
            </a:p>
          </p:txBody>
        </p:sp>
        <p:sp>
          <p:nvSpPr>
            <p:cNvPr id="5160" name="Rectangle 167"/>
            <p:cNvSpPr>
              <a:spLocks noChangeArrowheads="1"/>
            </p:cNvSpPr>
            <p:nvPr/>
          </p:nvSpPr>
          <p:spPr bwMode="auto">
            <a:xfrm>
              <a:off x="637" y="2885"/>
              <a:ext cx="1566" cy="13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>
                  <a:solidFill>
                    <a:srgbClr val="FFFFFF"/>
                  </a:solidFill>
                  <a:latin typeface="Calibri" pitchFamily="34" charset="0"/>
                </a:rPr>
                <a:t>7. ОП "Техническа помощ" / ЕФРР</a:t>
              </a:r>
              <a:endParaRPr lang="en-US" altLang="bg-BG" sz="1800"/>
            </a:p>
          </p:txBody>
        </p:sp>
        <p:sp>
          <p:nvSpPr>
            <p:cNvPr id="5161" name="Rectangle 168"/>
            <p:cNvSpPr>
              <a:spLocks noChangeArrowheads="1"/>
            </p:cNvSpPr>
            <p:nvPr/>
          </p:nvSpPr>
          <p:spPr bwMode="auto">
            <a:xfrm>
              <a:off x="3735" y="2885"/>
              <a:ext cx="152" cy="13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>
                  <a:solidFill>
                    <a:srgbClr val="FFFFFF"/>
                  </a:solidFill>
                  <a:latin typeface="Calibri" pitchFamily="34" charset="0"/>
                </a:rPr>
                <a:t>14</a:t>
              </a:r>
              <a:endParaRPr lang="en-US" altLang="bg-BG" sz="1800"/>
            </a:p>
          </p:txBody>
        </p:sp>
        <p:sp>
          <p:nvSpPr>
            <p:cNvPr id="5162" name="Rectangle 169"/>
            <p:cNvSpPr>
              <a:spLocks noChangeArrowheads="1"/>
            </p:cNvSpPr>
            <p:nvPr/>
          </p:nvSpPr>
          <p:spPr bwMode="auto">
            <a:xfrm>
              <a:off x="4666" y="2885"/>
              <a:ext cx="102" cy="13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>
                  <a:solidFill>
                    <a:srgbClr val="FFFFFF"/>
                  </a:solidFill>
                  <a:latin typeface="Calibri" pitchFamily="34" charset="0"/>
                </a:rPr>
                <a:t>9</a:t>
              </a:r>
              <a:endParaRPr lang="en-US" altLang="bg-BG" sz="1800"/>
            </a:p>
          </p:txBody>
        </p:sp>
        <p:sp>
          <p:nvSpPr>
            <p:cNvPr id="5163" name="Rectangle 170"/>
            <p:cNvSpPr>
              <a:spLocks noChangeArrowheads="1"/>
            </p:cNvSpPr>
            <p:nvPr/>
          </p:nvSpPr>
          <p:spPr bwMode="auto">
            <a:xfrm>
              <a:off x="637" y="3059"/>
              <a:ext cx="559" cy="13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>
                  <a:solidFill>
                    <a:srgbClr val="FFFFFF"/>
                  </a:solidFill>
                  <a:latin typeface="Calibri" pitchFamily="34" charset="0"/>
                </a:rPr>
                <a:t>Общо СКФ: </a:t>
              </a:r>
              <a:endParaRPr lang="en-US" altLang="bg-BG" sz="1800"/>
            </a:p>
          </p:txBody>
        </p:sp>
        <p:sp>
          <p:nvSpPr>
            <p:cNvPr id="5164" name="Rectangle 171"/>
            <p:cNvSpPr>
              <a:spLocks noChangeArrowheads="1"/>
            </p:cNvSpPr>
            <p:nvPr/>
          </p:nvSpPr>
          <p:spPr bwMode="auto">
            <a:xfrm>
              <a:off x="3684" y="3059"/>
              <a:ext cx="254" cy="13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>
                  <a:solidFill>
                    <a:srgbClr val="FFFFFF"/>
                  </a:solidFill>
                  <a:latin typeface="Calibri" pitchFamily="34" charset="0"/>
                </a:rPr>
                <a:t>1160</a:t>
              </a:r>
              <a:endParaRPr lang="en-US" altLang="bg-BG" sz="1800"/>
            </a:p>
          </p:txBody>
        </p:sp>
        <p:sp>
          <p:nvSpPr>
            <p:cNvPr id="5165" name="Rectangle 172"/>
            <p:cNvSpPr>
              <a:spLocks noChangeArrowheads="1"/>
            </p:cNvSpPr>
            <p:nvPr/>
          </p:nvSpPr>
          <p:spPr bwMode="auto">
            <a:xfrm>
              <a:off x="4589" y="3059"/>
              <a:ext cx="254" cy="13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>
                  <a:solidFill>
                    <a:srgbClr val="FFFFFF"/>
                  </a:solidFill>
                  <a:latin typeface="Calibri" pitchFamily="34" charset="0"/>
                </a:rPr>
                <a:t>1166</a:t>
              </a:r>
              <a:endParaRPr lang="en-US" altLang="bg-BG" sz="1800"/>
            </a:p>
          </p:txBody>
        </p:sp>
        <p:sp>
          <p:nvSpPr>
            <p:cNvPr id="5166" name="Rectangle 173"/>
            <p:cNvSpPr>
              <a:spLocks noChangeArrowheads="1"/>
            </p:cNvSpPr>
            <p:nvPr/>
          </p:nvSpPr>
          <p:spPr bwMode="auto">
            <a:xfrm>
              <a:off x="637" y="880"/>
              <a:ext cx="1405" cy="13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dirty="0" err="1">
                  <a:solidFill>
                    <a:srgbClr val="FFFFFF"/>
                  </a:solidFill>
                  <a:latin typeface="Calibri" pitchFamily="34" charset="0"/>
                </a:rPr>
                <a:t>Оперативна</a:t>
              </a:r>
              <a:r>
                <a:rPr lang="en-US" altLang="bg-BG" sz="1200" b="1" dirty="0">
                  <a:solidFill>
                    <a:srgbClr val="FFFFFF"/>
                  </a:solidFill>
                  <a:latin typeface="Calibri" pitchFamily="34" charset="0"/>
                </a:rPr>
                <a:t> </a:t>
              </a:r>
              <a:r>
                <a:rPr lang="en-US" altLang="bg-BG" sz="1200" b="1" dirty="0" err="1">
                  <a:solidFill>
                    <a:srgbClr val="FFFFFF"/>
                  </a:solidFill>
                  <a:latin typeface="Calibri" pitchFamily="34" charset="0"/>
                </a:rPr>
                <a:t>Програма</a:t>
              </a:r>
              <a:r>
                <a:rPr lang="en-US" altLang="bg-BG" sz="1200" b="1" dirty="0">
                  <a:solidFill>
                    <a:srgbClr val="FFFFFF"/>
                  </a:solidFill>
                  <a:latin typeface="Calibri" pitchFamily="34" charset="0"/>
                </a:rPr>
                <a:t> / </a:t>
              </a:r>
              <a:r>
                <a:rPr lang="en-US" altLang="bg-BG" sz="1200" b="1" dirty="0" err="1">
                  <a:solidFill>
                    <a:srgbClr val="FFFFFF"/>
                  </a:solidFill>
                  <a:latin typeface="Calibri" pitchFamily="34" charset="0"/>
                </a:rPr>
                <a:t>Фонд</a:t>
              </a:r>
              <a:r>
                <a:rPr lang="en-US" altLang="bg-BG" sz="1200" b="1" dirty="0">
                  <a:solidFill>
                    <a:srgbClr val="FFFFFF"/>
                  </a:solidFill>
                  <a:latin typeface="Calibri" pitchFamily="34" charset="0"/>
                </a:rPr>
                <a:t> </a:t>
              </a:r>
              <a:endParaRPr lang="en-US" altLang="bg-BG" sz="1800" dirty="0"/>
            </a:p>
          </p:txBody>
        </p:sp>
        <p:sp>
          <p:nvSpPr>
            <p:cNvPr id="5167" name="Rectangle 174"/>
            <p:cNvSpPr>
              <a:spLocks noChangeArrowheads="1"/>
            </p:cNvSpPr>
            <p:nvPr/>
          </p:nvSpPr>
          <p:spPr bwMode="auto">
            <a:xfrm>
              <a:off x="3405" y="754"/>
              <a:ext cx="821" cy="13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>
                  <a:solidFill>
                    <a:srgbClr val="FFFFFF"/>
                  </a:solidFill>
                  <a:latin typeface="Calibri" pitchFamily="34" charset="0"/>
                </a:rPr>
                <a:t>N+3/2 прагове за </a:t>
              </a:r>
              <a:endParaRPr lang="en-US" altLang="bg-BG" sz="1800"/>
            </a:p>
          </p:txBody>
        </p:sp>
        <p:sp>
          <p:nvSpPr>
            <p:cNvPr id="5168" name="Rectangle 175"/>
            <p:cNvSpPr>
              <a:spLocks noChangeArrowheads="1"/>
            </p:cNvSpPr>
            <p:nvPr/>
          </p:nvSpPr>
          <p:spPr bwMode="auto">
            <a:xfrm>
              <a:off x="3642" y="880"/>
              <a:ext cx="364" cy="13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>
                  <a:solidFill>
                    <a:srgbClr val="FFFFFF"/>
                  </a:solidFill>
                  <a:latin typeface="Calibri" pitchFamily="34" charset="0"/>
                </a:rPr>
                <a:t>2013 г. </a:t>
              </a:r>
              <a:endParaRPr lang="en-US" altLang="bg-BG" sz="1800"/>
            </a:p>
          </p:txBody>
        </p:sp>
        <p:sp>
          <p:nvSpPr>
            <p:cNvPr id="5169" name="Rectangle 176"/>
            <p:cNvSpPr>
              <a:spLocks noChangeArrowheads="1"/>
            </p:cNvSpPr>
            <p:nvPr/>
          </p:nvSpPr>
          <p:spPr bwMode="auto">
            <a:xfrm>
              <a:off x="4361" y="754"/>
              <a:ext cx="728" cy="13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 dirty="0">
                  <a:solidFill>
                    <a:srgbClr val="FFFFFF"/>
                  </a:solidFill>
                  <a:latin typeface="Calibri" pitchFamily="34" charset="0"/>
                </a:rPr>
                <a:t>N+2 </a:t>
              </a:r>
              <a:r>
                <a:rPr lang="en-US" altLang="bg-BG" sz="1200" b="1" dirty="0" err="1">
                  <a:solidFill>
                    <a:srgbClr val="FFFFFF"/>
                  </a:solidFill>
                  <a:latin typeface="Calibri" pitchFamily="34" charset="0"/>
                </a:rPr>
                <a:t>прагове</a:t>
              </a:r>
              <a:r>
                <a:rPr lang="en-US" altLang="bg-BG" sz="1200" b="1" dirty="0">
                  <a:solidFill>
                    <a:srgbClr val="FFFFFF"/>
                  </a:solidFill>
                  <a:latin typeface="Calibri" pitchFamily="34" charset="0"/>
                </a:rPr>
                <a:t> </a:t>
              </a:r>
              <a:r>
                <a:rPr lang="en-US" altLang="bg-BG" sz="1200" b="1" dirty="0" err="1">
                  <a:solidFill>
                    <a:srgbClr val="FFFFFF"/>
                  </a:solidFill>
                  <a:latin typeface="Calibri" pitchFamily="34" charset="0"/>
                </a:rPr>
                <a:t>за</a:t>
              </a:r>
              <a:r>
                <a:rPr lang="en-US" altLang="bg-BG" sz="1200" b="1" dirty="0">
                  <a:solidFill>
                    <a:srgbClr val="FFFFFF"/>
                  </a:solidFill>
                  <a:latin typeface="Calibri" pitchFamily="34" charset="0"/>
                </a:rPr>
                <a:t> </a:t>
              </a:r>
              <a:endParaRPr lang="en-US" altLang="bg-BG" sz="1800" dirty="0"/>
            </a:p>
          </p:txBody>
        </p:sp>
        <p:sp>
          <p:nvSpPr>
            <p:cNvPr id="5170" name="Rectangle 177"/>
            <p:cNvSpPr>
              <a:spLocks noChangeArrowheads="1"/>
            </p:cNvSpPr>
            <p:nvPr/>
          </p:nvSpPr>
          <p:spPr bwMode="auto">
            <a:xfrm>
              <a:off x="4547" y="880"/>
              <a:ext cx="364" cy="13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bg-BG" sz="1200" b="1">
                  <a:solidFill>
                    <a:srgbClr val="FFFFFF"/>
                  </a:solidFill>
                  <a:latin typeface="Calibri" pitchFamily="34" charset="0"/>
                </a:rPr>
                <a:t>2014 г. </a:t>
              </a:r>
              <a:endParaRPr lang="en-US" altLang="bg-BG" sz="1800"/>
            </a:p>
          </p:txBody>
        </p:sp>
        <p:sp>
          <p:nvSpPr>
            <p:cNvPr id="5171" name="Rectangle 178"/>
            <p:cNvSpPr>
              <a:spLocks noChangeArrowheads="1"/>
            </p:cNvSpPr>
            <p:nvPr/>
          </p:nvSpPr>
          <p:spPr bwMode="auto">
            <a:xfrm>
              <a:off x="604" y="746"/>
              <a:ext cx="25" cy="245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5172" name="Rectangle 179"/>
            <p:cNvSpPr>
              <a:spLocks noChangeArrowheads="1"/>
            </p:cNvSpPr>
            <p:nvPr/>
          </p:nvSpPr>
          <p:spPr bwMode="auto">
            <a:xfrm>
              <a:off x="3329" y="770"/>
              <a:ext cx="16" cy="243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5173" name="Rectangle 180"/>
            <p:cNvSpPr>
              <a:spLocks noChangeArrowheads="1"/>
            </p:cNvSpPr>
            <p:nvPr/>
          </p:nvSpPr>
          <p:spPr bwMode="auto">
            <a:xfrm>
              <a:off x="4217" y="770"/>
              <a:ext cx="17" cy="243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5174" name="Rectangle 181"/>
            <p:cNvSpPr>
              <a:spLocks noChangeArrowheads="1"/>
            </p:cNvSpPr>
            <p:nvPr/>
          </p:nvSpPr>
          <p:spPr bwMode="auto">
            <a:xfrm>
              <a:off x="5140" y="770"/>
              <a:ext cx="16" cy="243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5175" name="Rectangle 182"/>
            <p:cNvSpPr>
              <a:spLocks noChangeArrowheads="1"/>
            </p:cNvSpPr>
            <p:nvPr/>
          </p:nvSpPr>
          <p:spPr bwMode="auto">
            <a:xfrm>
              <a:off x="629" y="746"/>
              <a:ext cx="4527" cy="2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5176" name="Rectangle 183"/>
            <p:cNvSpPr>
              <a:spLocks noChangeArrowheads="1"/>
            </p:cNvSpPr>
            <p:nvPr/>
          </p:nvSpPr>
          <p:spPr bwMode="auto">
            <a:xfrm>
              <a:off x="629" y="991"/>
              <a:ext cx="4527" cy="2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5177" name="Rectangle 184"/>
            <p:cNvSpPr>
              <a:spLocks noChangeArrowheads="1"/>
            </p:cNvSpPr>
            <p:nvPr/>
          </p:nvSpPr>
          <p:spPr bwMode="auto">
            <a:xfrm>
              <a:off x="629" y="1164"/>
              <a:ext cx="4527" cy="2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5178" name="Rectangle 185"/>
            <p:cNvSpPr>
              <a:spLocks noChangeArrowheads="1"/>
            </p:cNvSpPr>
            <p:nvPr/>
          </p:nvSpPr>
          <p:spPr bwMode="auto">
            <a:xfrm>
              <a:off x="629" y="1346"/>
              <a:ext cx="4527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5179" name="Rectangle 186"/>
            <p:cNvSpPr>
              <a:spLocks noChangeArrowheads="1"/>
            </p:cNvSpPr>
            <p:nvPr/>
          </p:nvSpPr>
          <p:spPr bwMode="auto">
            <a:xfrm>
              <a:off x="629" y="1520"/>
              <a:ext cx="4527" cy="1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5180" name="Rectangle 187"/>
            <p:cNvSpPr>
              <a:spLocks noChangeArrowheads="1"/>
            </p:cNvSpPr>
            <p:nvPr/>
          </p:nvSpPr>
          <p:spPr bwMode="auto">
            <a:xfrm>
              <a:off x="629" y="1693"/>
              <a:ext cx="4527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5181" name="Rectangle 188"/>
            <p:cNvSpPr>
              <a:spLocks noChangeArrowheads="1"/>
            </p:cNvSpPr>
            <p:nvPr/>
          </p:nvSpPr>
          <p:spPr bwMode="auto">
            <a:xfrm>
              <a:off x="629" y="1867"/>
              <a:ext cx="4527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5182" name="Rectangle 189"/>
            <p:cNvSpPr>
              <a:spLocks noChangeArrowheads="1"/>
            </p:cNvSpPr>
            <p:nvPr/>
          </p:nvSpPr>
          <p:spPr bwMode="auto">
            <a:xfrm>
              <a:off x="629" y="2041"/>
              <a:ext cx="4527" cy="1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5183" name="Rectangle 190"/>
            <p:cNvSpPr>
              <a:spLocks noChangeArrowheads="1"/>
            </p:cNvSpPr>
            <p:nvPr/>
          </p:nvSpPr>
          <p:spPr bwMode="auto">
            <a:xfrm>
              <a:off x="629" y="2214"/>
              <a:ext cx="4527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5184" name="Rectangle 191"/>
            <p:cNvSpPr>
              <a:spLocks noChangeArrowheads="1"/>
            </p:cNvSpPr>
            <p:nvPr/>
          </p:nvSpPr>
          <p:spPr bwMode="auto">
            <a:xfrm>
              <a:off x="629" y="2388"/>
              <a:ext cx="4527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5185" name="Rectangle 192"/>
            <p:cNvSpPr>
              <a:spLocks noChangeArrowheads="1"/>
            </p:cNvSpPr>
            <p:nvPr/>
          </p:nvSpPr>
          <p:spPr bwMode="auto">
            <a:xfrm>
              <a:off x="629" y="2656"/>
              <a:ext cx="4527" cy="2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5186" name="Rectangle 193"/>
            <p:cNvSpPr>
              <a:spLocks noChangeArrowheads="1"/>
            </p:cNvSpPr>
            <p:nvPr/>
          </p:nvSpPr>
          <p:spPr bwMode="auto">
            <a:xfrm>
              <a:off x="629" y="2830"/>
              <a:ext cx="4527" cy="2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5187" name="Rectangle 194"/>
            <p:cNvSpPr>
              <a:spLocks noChangeArrowheads="1"/>
            </p:cNvSpPr>
            <p:nvPr/>
          </p:nvSpPr>
          <p:spPr bwMode="auto">
            <a:xfrm>
              <a:off x="629" y="3004"/>
              <a:ext cx="4527" cy="2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5188" name="Rectangle 195"/>
            <p:cNvSpPr>
              <a:spLocks noChangeArrowheads="1"/>
            </p:cNvSpPr>
            <p:nvPr/>
          </p:nvSpPr>
          <p:spPr bwMode="auto">
            <a:xfrm>
              <a:off x="629" y="3185"/>
              <a:ext cx="4527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1">
                  <a:lumMod val="75000"/>
                </a:schemeClr>
              </a:extrusionClr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D319"/>
                </a:buClr>
                <a:buSzPct val="150000"/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005C"/>
                </a:buClr>
                <a:buFont typeface="Wingdings" pitchFamily="2" charset="2"/>
                <a:buChar char="«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</p:grpSp>
    </p:spTree>
    <p:extLst>
      <p:ext uri="{BB962C8B-B14F-4D97-AF65-F5344CB8AC3E}">
        <p14:creationId xmlns:p14="http://schemas.microsoft.com/office/powerpoint/2010/main" val="3669338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/>
          </p:cNvSpPr>
          <p:nvPr/>
        </p:nvSpPr>
        <p:spPr bwMode="auto">
          <a:xfrm>
            <a:off x="323850" y="188913"/>
            <a:ext cx="6624638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912813">
              <a:lnSpc>
                <a:spcPct val="90000"/>
              </a:lnSpc>
              <a:defRPr/>
            </a:pPr>
            <a:r>
              <a:rPr lang="bg-BG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50595"/>
                  </a:outerShdw>
                </a:effectLst>
                <a:latin typeface="Calibri" pitchFamily="34" charset="0"/>
                <a:cs typeface="+mn-cs"/>
              </a:rPr>
              <a:t>СИСТЕМНИ ОДИТИ </a:t>
            </a:r>
          </a:p>
          <a:p>
            <a:pPr defTabSz="912813">
              <a:lnSpc>
                <a:spcPct val="90000"/>
              </a:lnSpc>
              <a:defRPr/>
            </a:pPr>
            <a:r>
              <a:rPr lang="bg-BG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50595"/>
                  </a:outerShdw>
                </a:effectLst>
                <a:latin typeface="Calibri" pitchFamily="34" charset="0"/>
                <a:cs typeface="+mn-cs"/>
              </a:rPr>
              <a:t>Резултати от извършени проверки през 2012 г.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50863" y="1268413"/>
          <a:ext cx="8137525" cy="4321174"/>
        </p:xfrm>
        <a:graphic>
          <a:graphicData uri="http://schemas.openxmlformats.org/drawingml/2006/table">
            <a:tbl>
              <a:tblPr/>
              <a:tblGrid>
                <a:gridCol w="2884487"/>
                <a:gridCol w="1628775"/>
                <a:gridCol w="3624263"/>
              </a:tblGrid>
              <a:tr h="756580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Оперативна програма</a:t>
                      </a:r>
                      <a:endParaRPr kumimoji="0" lang="bg-BG" altLang="bg-BG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Ключово изискване</a:t>
                      </a:r>
                      <a:endParaRPr kumimoji="0" lang="bg-BG" altLang="bg-BG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Оценка на СУК</a:t>
                      </a:r>
                      <a:endParaRPr kumimoji="0" lang="bg-BG" altLang="bg-BG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ECF2"/>
                    </a:solidFill>
                  </a:tcPr>
                </a:tc>
              </a:tr>
              <a:tr h="466419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None/>
                        <a:tabLst/>
                      </a:pPr>
                      <a:r>
                        <a:rPr kumimoji="0" lang="bg-BG" altLang="bg-BG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1. Регионално развитие</a:t>
                      </a:r>
                      <a:endParaRPr kumimoji="0" lang="bg-BG" alt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4 и 7</a:t>
                      </a:r>
                      <a:endParaRPr kumimoji="0" lang="bg-BG" alt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2 </a:t>
                      </a:r>
                      <a:r>
                        <a:rPr kumimoji="0" lang="bg-BG" altLang="bg-BG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„Работи, необходими са някои подобрения“</a:t>
                      </a:r>
                      <a:endParaRPr kumimoji="0" lang="bg-BG" altLang="bg-B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ECF2"/>
                    </a:solidFill>
                  </a:tcPr>
                </a:tc>
              </a:tr>
              <a:tr h="466419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None/>
                        <a:tabLst/>
                      </a:pPr>
                      <a:r>
                        <a:rPr kumimoji="0" lang="bg-BG" altLang="bg-BG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2. Техническа помощ</a:t>
                      </a:r>
                      <a:endParaRPr kumimoji="0" lang="bg-BG" alt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4 и 7</a:t>
                      </a:r>
                      <a:endParaRPr kumimoji="0" lang="bg-BG" alt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1 </a:t>
                      </a:r>
                      <a:r>
                        <a:rPr kumimoji="0" lang="bg-BG" altLang="bg-BG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„Работи добре, необходими са незначителни подобрения“</a:t>
                      </a:r>
                      <a:endParaRPr kumimoji="0" lang="bg-BG" altLang="bg-B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ECF2"/>
                    </a:solidFill>
                  </a:tcPr>
                </a:tc>
              </a:tr>
              <a:tr h="466419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None/>
                        <a:tabLst/>
                      </a:pPr>
                      <a:r>
                        <a:rPr kumimoji="0" lang="bg-BG" altLang="bg-BG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3. Конкурентоспособност</a:t>
                      </a:r>
                      <a:endParaRPr kumimoji="0" lang="bg-BG" alt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1, 2, 3, 4, 5 и 7</a:t>
                      </a:r>
                      <a:endParaRPr kumimoji="0" lang="bg-BG" alt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2 </a:t>
                      </a:r>
                      <a:r>
                        <a:rPr kumimoji="0" lang="bg-BG" altLang="bg-BG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„Работи, необходими са някои подобрения“</a:t>
                      </a:r>
                      <a:endParaRPr kumimoji="0" lang="bg-BG" altLang="bg-B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ECF2"/>
                    </a:solidFill>
                  </a:tcPr>
                </a:tc>
              </a:tr>
              <a:tr h="466419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None/>
                        <a:tabLst/>
                      </a:pPr>
                      <a:r>
                        <a:rPr kumimoji="0" lang="bg-BG" altLang="bg-BG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4. Транспорт</a:t>
                      </a:r>
                      <a:endParaRPr kumimoji="0" lang="bg-BG" alt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4 и 7</a:t>
                      </a:r>
                      <a:endParaRPr kumimoji="0" lang="bg-BG" alt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2 </a:t>
                      </a:r>
                      <a:r>
                        <a:rPr kumimoji="0" lang="bg-BG" altLang="bg-BG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„Работи, необходими са някои подобрения“</a:t>
                      </a:r>
                      <a:endParaRPr kumimoji="0" lang="bg-BG" altLang="bg-B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ECF2"/>
                    </a:solidFill>
                  </a:tcPr>
                </a:tc>
              </a:tr>
              <a:tr h="466419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None/>
                        <a:tabLst/>
                      </a:pPr>
                      <a:r>
                        <a:rPr kumimoji="0" lang="bg-BG" altLang="bg-BG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5. Околна среда</a:t>
                      </a:r>
                      <a:endParaRPr kumimoji="0" lang="bg-BG" alt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4 и 7</a:t>
                      </a:r>
                      <a:endParaRPr kumimoji="0" lang="bg-BG" alt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2 </a:t>
                      </a:r>
                      <a:r>
                        <a:rPr kumimoji="0" lang="bg-BG" altLang="bg-BG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„Работи, необходими са някои подобрения“</a:t>
                      </a:r>
                      <a:endParaRPr kumimoji="0" lang="bg-BG" altLang="bg-B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ECF2"/>
                    </a:solidFill>
                  </a:tcPr>
                </a:tc>
              </a:tr>
              <a:tr h="466419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None/>
                        <a:tabLst/>
                      </a:pPr>
                      <a:r>
                        <a:rPr kumimoji="0" lang="bg-BG" altLang="bg-BG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6. Човешки ресурси</a:t>
                      </a:r>
                      <a:endParaRPr kumimoji="0" lang="bg-BG" alt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4 и 7</a:t>
                      </a:r>
                      <a:endParaRPr kumimoji="0" lang="bg-BG" alt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2 </a:t>
                      </a:r>
                      <a:r>
                        <a:rPr kumimoji="0" lang="bg-BG" altLang="bg-BG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„Работи, необходими са някои подобрения “</a:t>
                      </a:r>
                      <a:endParaRPr kumimoji="0" lang="bg-BG" altLang="bg-B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ECF2"/>
                    </a:solidFill>
                  </a:tcPr>
                </a:tc>
              </a:tr>
              <a:tr h="766080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None/>
                        <a:tabLst/>
                      </a:pPr>
                      <a:r>
                        <a:rPr kumimoji="0" lang="bg-BG" altLang="bg-BG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7. Административен капацитет</a:t>
                      </a:r>
                      <a:endParaRPr kumimoji="0" lang="bg-BG" alt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2, 4 и 7</a:t>
                      </a:r>
                      <a:endParaRPr kumimoji="0" lang="bg-BG" alt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2 </a:t>
                      </a:r>
                      <a:r>
                        <a:rPr kumimoji="0" lang="bg-BG" altLang="bg-BG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„Работи, необходими са някои подобрения“</a:t>
                      </a:r>
                      <a:endParaRPr kumimoji="0" lang="bg-BG" altLang="bg-B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ECF2"/>
                    </a:solidFill>
                  </a:tcPr>
                </a:tc>
              </a:tr>
            </a:tbl>
          </a:graphicData>
        </a:graphic>
      </p:graphicFrame>
      <p:sp>
        <p:nvSpPr>
          <p:cNvPr id="9257" name="Rectangle 3"/>
          <p:cNvSpPr>
            <a:spLocks noChangeArrowheads="1"/>
          </p:cNvSpPr>
          <p:nvPr/>
        </p:nvSpPr>
        <p:spPr bwMode="auto">
          <a:xfrm>
            <a:off x="8532813" y="6308725"/>
            <a:ext cx="312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FFD319"/>
              </a:buClr>
              <a:buSzPct val="150000"/>
              <a:buFont typeface="Wingdings" pitchFamily="2" charset="2"/>
              <a:buChar char="«"/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005C"/>
              </a:buClr>
              <a:buFont typeface="Wingdings" pitchFamily="2" charset="2"/>
              <a:buChar char="«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9E02F75-770E-4937-9A22-7AFD3237AD8B}" type="slidenum">
              <a:rPr lang="bg-BG" altLang="bg-BG" sz="1800">
                <a:solidFill>
                  <a:schemeClr val="bg1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bg-BG" altLang="bg-BG" sz="1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0985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ОСНОВНИ ЗАКЛЮЧЕНИЯ  НА ОДИТНИЯ ОРГАН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4237893"/>
              </p:ext>
            </p:extLst>
          </p:nvPr>
        </p:nvGraphicFramePr>
        <p:xfrm>
          <a:off x="467544" y="1268760"/>
          <a:ext cx="8229600" cy="4968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6151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ru-RU" dirty="0"/>
              <a:t>Основни трудности при изпълнението на ОП през периода 2007-2013 г. (1)</a:t>
            </a:r>
            <a:r>
              <a:rPr lang="bg-BG" dirty="0" smtClean="0"/>
              <a:t/>
            </a:r>
            <a:br>
              <a:rPr lang="bg-BG" dirty="0" smtClean="0"/>
            </a:br>
            <a:endParaRPr lang="bg-BG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1866010"/>
              </p:ext>
            </p:extLst>
          </p:nvPr>
        </p:nvGraphicFramePr>
        <p:xfrm>
          <a:off x="107504" y="1124744"/>
          <a:ext cx="8928992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08709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ru-RU" dirty="0"/>
              <a:t>Основни трудности при изпълнението на ОП през периода 2007-2013 г. </a:t>
            </a:r>
            <a:r>
              <a:rPr lang="ru-RU" dirty="0" smtClean="0"/>
              <a:t>(2)</a:t>
            </a:r>
            <a:r>
              <a:rPr lang="bg-BG" dirty="0" smtClean="0"/>
              <a:t/>
            </a:r>
            <a:br>
              <a:rPr lang="bg-BG" dirty="0" smtClean="0"/>
            </a:br>
            <a:endParaRPr lang="bg-BG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5315686"/>
              </p:ext>
            </p:extLst>
          </p:nvPr>
        </p:nvGraphicFramePr>
        <p:xfrm>
          <a:off x="107504" y="1124744"/>
          <a:ext cx="8928992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95618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Предприети мерки в настоящия </a:t>
            </a:r>
            <a:r>
              <a:rPr lang="ru-RU" dirty="0" smtClean="0"/>
              <a:t>период (1)</a:t>
            </a:r>
            <a:endParaRPr lang="bg-BG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68760"/>
            <a:ext cx="8072381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972137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2877</TotalTime>
  <Words>3435</Words>
  <Application>Microsoft Office PowerPoint</Application>
  <PresentationFormat>On-screen Show (4:3)</PresentationFormat>
  <Paragraphs>396</Paragraphs>
  <Slides>21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1_Custom Design</vt:lpstr>
      <vt:lpstr>2_Custom Design</vt:lpstr>
      <vt:lpstr>PowerPoint Presentation</vt:lpstr>
      <vt:lpstr>PowerPoint Presentation</vt:lpstr>
      <vt:lpstr>Финансово изпълнение на ОП към 31.10.2013 г. (млн. евро)</vt:lpstr>
      <vt:lpstr>Сравнение на N+3/2 праговете за 2013 г. с N+2 праговете за 2014 г. (млн. евро)</vt:lpstr>
      <vt:lpstr>PowerPoint Presentation</vt:lpstr>
      <vt:lpstr>ОСНОВНИ ЗАКЛЮЧЕНИЯ  НА ОДИТНИЯ ОРГАН </vt:lpstr>
      <vt:lpstr>Основни трудности при изпълнението на ОП през периода 2007-2013 г. (1) </vt:lpstr>
      <vt:lpstr>Основни трудности при изпълнението на ОП през периода 2007-2013 г. (2) </vt:lpstr>
      <vt:lpstr>Предприети мерки в настоящия период (1)</vt:lpstr>
      <vt:lpstr>Предприети мерки в настоящия период (2)</vt:lpstr>
      <vt:lpstr> Изготвени  указания и инструкции през 2013 г.</vt:lpstr>
      <vt:lpstr>Визия за периода 2014-2020 – Споразумение за партньорство</vt:lpstr>
      <vt:lpstr>Споразумението за партньорство – основни предизвикателства</vt:lpstr>
      <vt:lpstr>Споразумението за партньорство – основни предизвикателства</vt:lpstr>
      <vt:lpstr>Споразумението за партньорство – основни предизвикателства</vt:lpstr>
      <vt:lpstr>Споразумението за партньорство – основни предизвикателства</vt:lpstr>
      <vt:lpstr>Визия за периода 2014-2020 – Оперативни програми</vt:lpstr>
      <vt:lpstr>Визия за периода 2014-2020 – нормативна рамка</vt:lpstr>
      <vt:lpstr>Нормативна рамка - развитие</vt:lpstr>
      <vt:lpstr>Нормативна рамка – развитие (2)</vt:lpstr>
      <vt:lpstr>PowerPoint Presentation</vt:lpstr>
    </vt:vector>
  </TitlesOfParts>
  <Company>MoF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НАЦИОНАЛНА СТРАТЕГИЧЕСКА РЕФЕРЕНТНА РАМКА</dc:title>
  <dc:creator>Milena Pehlivanova</dc:creator>
  <cp:lastModifiedBy>Ирена Николова</cp:lastModifiedBy>
  <cp:revision>177</cp:revision>
  <cp:lastPrinted>2013-11-25T11:26:26Z</cp:lastPrinted>
  <dcterms:created xsi:type="dcterms:W3CDTF">2007-06-22T05:28:34Z</dcterms:created>
  <dcterms:modified xsi:type="dcterms:W3CDTF">2013-11-26T11:04:10Z</dcterms:modified>
</cp:coreProperties>
</file>